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  <p:sldMasterId id="2147483664" r:id="rId2"/>
  </p:sldMasterIdLst>
  <p:notesMasterIdLst>
    <p:notesMasterId r:id="rId36"/>
  </p:notesMasterIdLst>
  <p:sldIdLst>
    <p:sldId id="259" r:id="rId3"/>
    <p:sldId id="258" r:id="rId4"/>
    <p:sldId id="298" r:id="rId5"/>
    <p:sldId id="279" r:id="rId6"/>
    <p:sldId id="262" r:id="rId7"/>
    <p:sldId id="263" r:id="rId8"/>
    <p:sldId id="300" r:id="rId9"/>
    <p:sldId id="280" r:id="rId10"/>
    <p:sldId id="281" r:id="rId11"/>
    <p:sldId id="282" r:id="rId12"/>
    <p:sldId id="299" r:id="rId13"/>
    <p:sldId id="266" r:id="rId14"/>
    <p:sldId id="287" r:id="rId15"/>
    <p:sldId id="283" r:id="rId16"/>
    <p:sldId id="284" r:id="rId17"/>
    <p:sldId id="289" r:id="rId18"/>
    <p:sldId id="290" r:id="rId19"/>
    <p:sldId id="291" r:id="rId20"/>
    <p:sldId id="293" r:id="rId21"/>
    <p:sldId id="296" r:id="rId22"/>
    <p:sldId id="278" r:id="rId23"/>
    <p:sldId id="297" r:id="rId24"/>
    <p:sldId id="274" r:id="rId25"/>
    <p:sldId id="288" r:id="rId26"/>
    <p:sldId id="285" r:id="rId27"/>
    <p:sldId id="286" r:id="rId28"/>
    <p:sldId id="303" r:id="rId29"/>
    <p:sldId id="301" r:id="rId30"/>
    <p:sldId id="272" r:id="rId31"/>
    <p:sldId id="292" r:id="rId32"/>
    <p:sldId id="294" r:id="rId33"/>
    <p:sldId id="295" r:id="rId34"/>
    <p:sldId id="30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690"/>
    <a:srgbClr val="13468F"/>
    <a:srgbClr val="144489"/>
    <a:srgbClr val="134183"/>
    <a:srgbClr val="143078"/>
    <a:srgbClr val="182678"/>
    <a:srgbClr val="25457D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86860" autoAdjust="0"/>
  </p:normalViewPr>
  <p:slideViewPr>
    <p:cSldViewPr snapToGrid="0" snapToObjects="1">
      <p:cViewPr varScale="1">
        <p:scale>
          <a:sx n="100" d="100"/>
          <a:sy n="100" d="100"/>
        </p:scale>
        <p:origin x="9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08A24-3908-FD4C-A1B5-D241FD2225EA}" type="datetimeFigureOut">
              <a:rPr lang="fr-FR" smtClean="0"/>
              <a:t>26/04/2022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0BDCF-F4C7-6443-9135-F711457E38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66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 computer that supplies power to the transducer probe, performs all calculations and shows the pictures of internal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 transducer that sends sound waves and receives their echoes</a:t>
            </a:r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35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The main skeleton</a:t>
            </a:r>
            <a:r>
              <a:rPr lang="en-US" baseline="0" noProof="0" dirty="0" smtClean="0"/>
              <a:t> of the code is written and functionalities can be used again for steps 5 and 6.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79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0BDCF-F4C7-6443-9135-F711457E385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78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2AAAD-9171-44EE-B03C-2247E0FD77EF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609600" y="687233"/>
            <a:ext cx="109728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32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27E6-819D-4615-9203-068F1FF35464}" type="datetime1">
              <a:rPr lang="fr-FR" smtClean="0"/>
              <a:t>26/04/2022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8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AF21-070E-4C37-BB98-5EC3970409D8}" type="datetime1">
              <a:rPr lang="fr-FR" smtClean="0"/>
              <a:t>26/04/2022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569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67FE-8285-43E1-8B5F-B5EBC1EA1EB2}" type="datetime1">
              <a:rPr lang="fr-FR" smtClean="0"/>
              <a:t>26/04/2022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62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0EC8-F184-4965-9D7B-ACAC6555ACE5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014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F166-E429-4108-97E9-B59B4649F953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70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EE46-3314-4F18-9096-82414C186B46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80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9" y="2339164"/>
            <a:ext cx="3932238" cy="3529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6378F-C37A-4F4B-B65A-9BDC249AC961}" type="datetime1">
              <a:rPr lang="fr-FR" smtClean="0"/>
              <a:t>26/04/2022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38201" y="1108356"/>
            <a:ext cx="3933825" cy="106242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268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8602-A14E-42B0-8BE5-DBCA428D0E03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3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6B40-748E-4E11-8A43-A6C596D2FB45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48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603F-4A85-4F20-908F-54919B8CF788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354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B7C-FD4D-4A96-8677-5740084BB353}" type="datetime1">
              <a:rPr lang="fr-FR" smtClean="0"/>
              <a:t>26/04/2022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AE34-47D9-4054-88D1-8A5C70E24FC4}" type="datetime1">
              <a:rPr lang="fr-FR" smtClean="0"/>
              <a:t>26/04/2022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9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723A1-6067-45F2-BADF-558DCD771D08}" type="datetime1">
              <a:rPr lang="fr-FR" smtClean="0"/>
              <a:t>26/04/2022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44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C4F9D-51AE-4164-AF64-480229CEB747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A44-4D2E-3546-8A94-A147F5BFDC6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1979712" y="16260"/>
            <a:ext cx="0" cy="533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9"/>
          <p:cNvSpPr txBox="1"/>
          <p:nvPr/>
        </p:nvSpPr>
        <p:spPr>
          <a:xfrm>
            <a:off x="1993368" y="88875"/>
            <a:ext cx="78821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Medical Imaging Research Laboratory</a:t>
            </a:r>
            <a:endParaRPr lang="fr-FR" sz="2100" dirty="0" smtClean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r>
              <a:rPr lang="en-US" sz="1400" i="1" dirty="0" smtClean="0">
                <a:solidFill>
                  <a:schemeClr val="tx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www.creatis.insa-lyon.fr</a:t>
            </a:r>
            <a:endParaRPr lang="fr-FR" sz="1400" i="1" dirty="0">
              <a:solidFill>
                <a:schemeClr val="tx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61"/>
            <a:ext cx="1892745" cy="44797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r="4332" b="7485"/>
          <a:stretch/>
        </p:blipFill>
        <p:spPr>
          <a:xfrm>
            <a:off x="10616467" y="59675"/>
            <a:ext cx="1381127" cy="689342"/>
          </a:xfrm>
          <a:prstGeom prst="rect">
            <a:avLst/>
          </a:prstGeom>
        </p:spPr>
      </p:pic>
      <p:cxnSp>
        <p:nvCxnSpPr>
          <p:cNvPr id="16" name="Connecteur droit 11"/>
          <p:cNvCxnSpPr/>
          <p:nvPr userDrawn="1"/>
        </p:nvCxnSpPr>
        <p:spPr>
          <a:xfrm>
            <a:off x="1979712" y="16260"/>
            <a:ext cx="0" cy="533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1921843" y="32595"/>
            <a:ext cx="0" cy="6872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DEAF8-9B4B-48C8-BD6F-630891067F4C}" type="datetime1">
              <a:rPr lang="fr-FR" smtClean="0"/>
              <a:t>26/04/2022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3136-A85E-4346-9EF0-377FEC3FB9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3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8" descr="CN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2606763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0" descr="inserm + 8Institu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57152"/>
            <a:ext cx="1622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1" descr="logo_Lyon1partie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2" y="3523076"/>
            <a:ext cx="9731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3147239" y="1487093"/>
            <a:ext cx="8221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ADAPTATION OF A PROTOCOL OF ACOUSTIC SAFETY MEASURES</a:t>
            </a:r>
            <a:endParaRPr lang="fr-FR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039873" y="3905907"/>
            <a:ext cx="2315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Student</a:t>
            </a:r>
            <a:r>
              <a:rPr lang="fr-FR" dirty="0" smtClean="0"/>
              <a:t>: Johan Sick</a:t>
            </a:r>
          </a:p>
          <a:p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5118074" y="4673002"/>
            <a:ext cx="661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CREATIS</a:t>
            </a:r>
            <a:r>
              <a:rPr lang="fr-FR" dirty="0"/>
              <a:t>; CNRS (UMR 5220); INSERM (</a:t>
            </a:r>
            <a:r>
              <a:rPr lang="fr-FR" dirty="0" smtClean="0"/>
              <a:t>U1206); </a:t>
            </a:r>
            <a:r>
              <a:rPr lang="fr-FR" dirty="0"/>
              <a:t>INSA Lyon; Université de Lyon, </a:t>
            </a:r>
            <a:r>
              <a:rPr lang="fr-FR" dirty="0" smtClean="0"/>
              <a:t>France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4799265" y="3779922"/>
            <a:ext cx="0" cy="18647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4179"/>
            <a:ext cx="3147237" cy="7053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25" y="5452339"/>
            <a:ext cx="855557" cy="8972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18074" y="3900037"/>
            <a:ext cx="6339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Master of Science in Acoustics - Ecole Centrale de </a:t>
            </a:r>
            <a:r>
              <a:rPr lang="fr-FR" dirty="0" smtClean="0"/>
              <a:t>Lyon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667809" y="4673002"/>
            <a:ext cx="305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 smtClean="0"/>
              <a:t>Supervisor</a:t>
            </a:r>
            <a:r>
              <a:rPr lang="fr-FR" dirty="0" smtClean="0"/>
              <a:t>: Adeline Bernard</a:t>
            </a:r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188023" y="6323210"/>
            <a:ext cx="279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Wednesday April 27th 2022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47238" y="2813947"/>
            <a:ext cx="4880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Final </a:t>
            </a:r>
            <a:r>
              <a:rPr lang="fr-FR" sz="2800" dirty="0" err="1"/>
              <a:t>presentation</a:t>
            </a:r>
            <a:r>
              <a:rPr lang="fr-FR" sz="2800" dirty="0"/>
              <a:t> of M1 </a:t>
            </a:r>
            <a:r>
              <a:rPr lang="fr-FR" sz="2800" dirty="0" err="1"/>
              <a:t>project</a:t>
            </a:r>
            <a:endParaRPr lang="fr-FR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" y="4375994"/>
            <a:ext cx="711200" cy="8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667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new tool to design in MatLab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10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68" y="3659968"/>
            <a:ext cx="1079089" cy="801383"/>
          </a:xfrm>
          <a:prstGeom prst="rect">
            <a:avLst/>
          </a:prstGeom>
        </p:spPr>
      </p:pic>
      <p:sp>
        <p:nvSpPr>
          <p:cNvPr id="11" name="Flèche droite 10"/>
          <p:cNvSpPr/>
          <p:nvPr/>
        </p:nvSpPr>
        <p:spPr>
          <a:xfrm>
            <a:off x="4210969" y="4730757"/>
            <a:ext cx="1557122" cy="535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89" y="3569953"/>
            <a:ext cx="2077008" cy="207953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0" y="3492257"/>
            <a:ext cx="1808827" cy="211742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64886" y="1968375"/>
            <a:ext cx="1118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Rodriguez-</a:t>
            </a:r>
            <a:r>
              <a:rPr lang="fr-FR" dirty="0" err="1" smtClean="0"/>
              <a:t>Molares</a:t>
            </a:r>
            <a:r>
              <a:rPr lang="fr-FR" dirty="0" smtClean="0"/>
              <a:t>, A., </a:t>
            </a:r>
            <a:r>
              <a:rPr lang="en-US" i="1" dirty="0" smtClean="0"/>
              <a:t>REPORT </a:t>
            </a:r>
            <a:r>
              <a:rPr lang="en-US" i="1" dirty="0"/>
              <a:t>ON THE </a:t>
            </a:r>
            <a:r>
              <a:rPr lang="en-US" i="1" dirty="0" smtClean="0"/>
              <a:t>SAFETY </a:t>
            </a:r>
            <a:r>
              <a:rPr lang="en-US" i="1" dirty="0"/>
              <a:t>OF ULTRASONIC </a:t>
            </a:r>
            <a:r>
              <a:rPr lang="en-US" i="1" dirty="0" smtClean="0"/>
              <a:t>MEDICAL </a:t>
            </a:r>
            <a:r>
              <a:rPr lang="fr-FR" i="1" dirty="0" smtClean="0"/>
              <a:t>DIAGNOSTIC EQUIPMENT</a:t>
            </a:r>
            <a:r>
              <a:rPr lang="fr-FR" dirty="0" smtClean="0"/>
              <a:t>, 2017, </a:t>
            </a:r>
            <a:r>
              <a:rPr lang="fr-FR" dirty="0" err="1" smtClean="0"/>
              <a:t>Institutt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sirkulasjon</a:t>
            </a:r>
            <a:r>
              <a:rPr lang="fr-FR" dirty="0"/>
              <a:t> </a:t>
            </a:r>
            <a:r>
              <a:rPr lang="fr-FR" dirty="0" err="1"/>
              <a:t>og</a:t>
            </a:r>
            <a:r>
              <a:rPr lang="fr-FR" dirty="0"/>
              <a:t> </a:t>
            </a:r>
            <a:r>
              <a:rPr lang="fr-FR" dirty="0" err="1" smtClean="0"/>
              <a:t>bildediagnostikk</a:t>
            </a:r>
            <a:r>
              <a:rPr lang="fr-FR" dirty="0" smtClean="0"/>
              <a:t>, P.9-13.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05" y="2762515"/>
            <a:ext cx="2550887" cy="19620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04" y="4873804"/>
            <a:ext cx="2550887" cy="184768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70" y="2949133"/>
            <a:ext cx="2404629" cy="33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11</a:t>
            </a:fld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416137" y="898908"/>
            <a:ext cx="11157471" cy="5703880"/>
            <a:chOff x="604088" y="113403"/>
            <a:chExt cx="10590287" cy="6471900"/>
          </a:xfrm>
        </p:grpSpPr>
        <p:sp>
          <p:nvSpPr>
            <p:cNvPr id="11" name="Ellipse 10"/>
            <p:cNvSpPr/>
            <p:nvPr/>
          </p:nvSpPr>
          <p:spPr>
            <a:xfrm>
              <a:off x="8162860" y="5098012"/>
              <a:ext cx="1228790" cy="8388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646697" y="2540831"/>
              <a:ext cx="1283579" cy="8388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47020" y="2651603"/>
              <a:ext cx="2047355" cy="7343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993842" y="113403"/>
              <a:ext cx="4775859" cy="6467087"/>
              <a:chOff x="2987016" y="104775"/>
              <a:chExt cx="4775859" cy="6467087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5059588" y="104775"/>
                <a:ext cx="1080484" cy="36037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5269566" y="131968"/>
                <a:ext cx="714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smtClean="0"/>
                  <a:t>Start</a:t>
                </a:r>
                <a:endParaRPr lang="fr-FR" sz="1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75999" y="659080"/>
                <a:ext cx="4010258" cy="5244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3506392" y="660316"/>
                <a:ext cx="4186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Initialization: Pulse duration, Temperature, PRF, Sensibility, Oscilloscope channel’s number</a:t>
                </a:r>
                <a:endParaRPr lang="en-US" sz="1400" dirty="0"/>
              </a:p>
            </p:txBody>
          </p:sp>
          <p:cxnSp>
            <p:nvCxnSpPr>
              <p:cNvPr id="35" name="Connecteur droit avec flèche 34"/>
              <p:cNvCxnSpPr>
                <a:stCxn id="31" idx="2"/>
                <a:endCxn id="34" idx="0"/>
              </p:cNvCxnSpPr>
              <p:nvPr/>
            </p:nvCxnSpPr>
            <p:spPr>
              <a:xfrm>
                <a:off x="5599830" y="465145"/>
                <a:ext cx="0" cy="1951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avec flèche 35"/>
              <p:cNvCxnSpPr>
                <a:stCxn id="33" idx="2"/>
                <a:endCxn id="37" idx="0"/>
              </p:cNvCxnSpPr>
              <p:nvPr/>
            </p:nvCxnSpPr>
            <p:spPr>
              <a:xfrm>
                <a:off x="5581128" y="1183536"/>
                <a:ext cx="0" cy="2135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3575999" y="1397104"/>
                <a:ext cx="4010258" cy="3348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3575999" y="1404038"/>
                <a:ext cx="41868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Moving the hydrophone along X, Y an Z axis</a:t>
                </a:r>
                <a:endParaRPr lang="en-US" sz="1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569649" y="1978285"/>
                <a:ext cx="4010258" cy="4157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882932" y="2059514"/>
                <a:ext cx="36946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Inputs: Depths, Step, Y-axis limit length </a:t>
                </a:r>
              </a:p>
            </p:txBody>
          </p:sp>
          <p:cxnSp>
            <p:nvCxnSpPr>
              <p:cNvPr id="41" name="Connecteur droit avec flèche 40"/>
              <p:cNvCxnSpPr>
                <a:stCxn id="37" idx="2"/>
                <a:endCxn id="39" idx="0"/>
              </p:cNvCxnSpPr>
              <p:nvPr/>
            </p:nvCxnSpPr>
            <p:spPr>
              <a:xfrm flipH="1">
                <a:off x="5574778" y="1731966"/>
                <a:ext cx="6350" cy="2463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avec flèche 41"/>
              <p:cNvCxnSpPr>
                <a:stCxn id="39" idx="2"/>
                <a:endCxn id="43" idx="0"/>
              </p:cNvCxnSpPr>
              <p:nvPr/>
            </p:nvCxnSpPr>
            <p:spPr>
              <a:xfrm>
                <a:off x="5574778" y="2394032"/>
                <a:ext cx="0" cy="4070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3569649" y="2801046"/>
                <a:ext cx="4010258" cy="4297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3730698" y="2870637"/>
                <a:ext cx="37829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Sound pressure level and beam axis calculation</a:t>
                </a:r>
                <a:endParaRPr lang="en-US" sz="1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569649" y="3505849"/>
                <a:ext cx="4010258" cy="4297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6" name="Connecteur droit 45"/>
              <p:cNvCxnSpPr/>
              <p:nvPr/>
            </p:nvCxnSpPr>
            <p:spPr>
              <a:xfrm flipH="1">
                <a:off x="2987016" y="4707147"/>
                <a:ext cx="258776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3569649" y="4175097"/>
                <a:ext cx="4010258" cy="4297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3689673" y="3558351"/>
                <a:ext cx="37829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Plotting the curves</a:t>
                </a:r>
                <a:endParaRPr lang="en-US" sz="1400" dirty="0"/>
              </a:p>
            </p:txBody>
          </p:sp>
          <p:cxnSp>
            <p:nvCxnSpPr>
              <p:cNvPr id="49" name="Connecteur droit avec flèche 48"/>
              <p:cNvCxnSpPr/>
              <p:nvPr/>
            </p:nvCxnSpPr>
            <p:spPr>
              <a:xfrm>
                <a:off x="5572502" y="3242302"/>
                <a:ext cx="0" cy="239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>
                <a:stCxn id="47" idx="2"/>
                <a:endCxn id="55" idx="0"/>
              </p:cNvCxnSpPr>
              <p:nvPr/>
            </p:nvCxnSpPr>
            <p:spPr>
              <a:xfrm>
                <a:off x="5574778" y="4604805"/>
                <a:ext cx="0" cy="3043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/>
              <p:cNvCxnSpPr/>
              <p:nvPr/>
            </p:nvCxnSpPr>
            <p:spPr>
              <a:xfrm flipH="1" flipV="1">
                <a:off x="2987016" y="2205232"/>
                <a:ext cx="2" cy="25019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avec flèche 51"/>
              <p:cNvCxnSpPr>
                <a:endCxn id="39" idx="1"/>
              </p:cNvCxnSpPr>
              <p:nvPr/>
            </p:nvCxnSpPr>
            <p:spPr>
              <a:xfrm>
                <a:off x="3000667" y="2184974"/>
                <a:ext cx="568982" cy="1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52"/>
              <p:cNvCxnSpPr/>
              <p:nvPr/>
            </p:nvCxnSpPr>
            <p:spPr>
              <a:xfrm flipV="1">
                <a:off x="2992043" y="921308"/>
                <a:ext cx="3599" cy="133943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avec flèche 53"/>
              <p:cNvCxnSpPr/>
              <p:nvPr/>
            </p:nvCxnSpPr>
            <p:spPr>
              <a:xfrm>
                <a:off x="2993842" y="921307"/>
                <a:ext cx="58215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3569649" y="4909148"/>
                <a:ext cx="4010258" cy="40628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4214135" y="4972712"/>
                <a:ext cx="2755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Input: X-axis limit length value</a:t>
                </a:r>
              </a:p>
            </p:txBody>
          </p:sp>
          <p:cxnSp>
            <p:nvCxnSpPr>
              <p:cNvPr id="57" name="Connecteur droit avec flèche 56"/>
              <p:cNvCxnSpPr>
                <a:stCxn id="55" idx="2"/>
                <a:endCxn id="58" idx="0"/>
              </p:cNvCxnSpPr>
              <p:nvPr/>
            </p:nvCxnSpPr>
            <p:spPr>
              <a:xfrm>
                <a:off x="5574778" y="5315430"/>
                <a:ext cx="0" cy="1933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3569649" y="5508818"/>
                <a:ext cx="4010258" cy="4297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3545452" y="5568813"/>
                <a:ext cx="4075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Output beam area and breakpoint depth calculation</a:t>
                </a:r>
                <a:endParaRPr lang="en-US" sz="1400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567373" y="6142154"/>
                <a:ext cx="4010258" cy="4297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>
                <a:off x="3737048" y="6203119"/>
                <a:ext cx="37829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Plotting the curves</a:t>
                </a:r>
                <a:endParaRPr lang="en-US" sz="1400" dirty="0"/>
              </a:p>
            </p:txBody>
          </p:sp>
          <p:cxnSp>
            <p:nvCxnSpPr>
              <p:cNvPr id="62" name="Connecteur droit avec flèche 61"/>
              <p:cNvCxnSpPr>
                <a:stCxn id="58" idx="2"/>
                <a:endCxn id="60" idx="0"/>
              </p:cNvCxnSpPr>
              <p:nvPr/>
            </p:nvCxnSpPr>
            <p:spPr>
              <a:xfrm flipH="1">
                <a:off x="5572502" y="5938526"/>
                <a:ext cx="2276" cy="2036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ZoneTexte 62"/>
              <p:cNvSpPr txBox="1"/>
              <p:nvPr/>
            </p:nvSpPr>
            <p:spPr>
              <a:xfrm>
                <a:off x="3803348" y="4226620"/>
                <a:ext cx="37829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ISPTA  and Mechanical Index calculation</a:t>
                </a:r>
                <a:endParaRPr lang="en-US" sz="1400" dirty="0"/>
              </a:p>
            </p:txBody>
          </p:sp>
        </p:grpSp>
        <p:cxnSp>
          <p:nvCxnSpPr>
            <p:cNvPr id="15" name="Connecteur droit 14"/>
            <p:cNvCxnSpPr/>
            <p:nvPr/>
          </p:nvCxnSpPr>
          <p:spPr>
            <a:xfrm flipV="1">
              <a:off x="8108829" y="4715775"/>
              <a:ext cx="1" cy="16498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>
              <a:stCxn id="60" idx="3"/>
            </p:cNvCxnSpPr>
            <p:nvPr/>
          </p:nvCxnSpPr>
          <p:spPr>
            <a:xfrm flipV="1">
              <a:off x="7584457" y="6361823"/>
              <a:ext cx="524373" cy="38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>
              <a:off x="5587955" y="4722774"/>
              <a:ext cx="2520874" cy="1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60" idx="1"/>
              <a:endCxn id="19" idx="3"/>
            </p:cNvCxnSpPr>
            <p:nvPr/>
          </p:nvCxnSpPr>
          <p:spPr>
            <a:xfrm flipH="1">
              <a:off x="2926827" y="6365636"/>
              <a:ext cx="647372" cy="48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18770" y="6155595"/>
              <a:ext cx="2308057" cy="4297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04088" y="6216560"/>
              <a:ext cx="2339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Exporting the main structure</a:t>
              </a:r>
              <a:endParaRPr lang="en-US" sz="1400" dirty="0"/>
            </a:p>
          </p:txBody>
        </p:sp>
        <p:cxnSp>
          <p:nvCxnSpPr>
            <p:cNvPr id="22" name="Connecteur droit avec flèche 21"/>
            <p:cNvCxnSpPr>
              <a:stCxn id="43" idx="3"/>
              <a:endCxn id="13" idx="1"/>
            </p:cNvCxnSpPr>
            <p:nvPr/>
          </p:nvCxnSpPr>
          <p:spPr>
            <a:xfrm flipV="1">
              <a:off x="7586733" y="3018772"/>
              <a:ext cx="1560287" cy="57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9298388" y="2640133"/>
              <a:ext cx="16906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&lt; seven consecutive samples inside the output beam area</a:t>
              </a:r>
              <a:endParaRPr lang="fr-FR" sz="1400" dirty="0"/>
            </a:p>
          </p:txBody>
        </p:sp>
        <p:cxnSp>
          <p:nvCxnSpPr>
            <p:cNvPr id="24" name="Connecteur droit avec flèche 23"/>
            <p:cNvCxnSpPr>
              <a:endCxn id="40" idx="3"/>
            </p:cNvCxnSpPr>
            <p:nvPr/>
          </p:nvCxnSpPr>
          <p:spPr>
            <a:xfrm flipH="1" flipV="1">
              <a:off x="7584457" y="2222031"/>
              <a:ext cx="2559279" cy="15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8506705" y="1956853"/>
              <a:ext cx="714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NO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8492954" y="4059463"/>
              <a:ext cx="714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YES</a:t>
              </a:r>
              <a:endParaRPr lang="en-US" sz="1400" dirty="0"/>
            </a:p>
          </p:txBody>
        </p:sp>
        <p:cxnSp>
          <p:nvCxnSpPr>
            <p:cNvPr id="27" name="Connecteur droit avec flèche 26"/>
            <p:cNvCxnSpPr/>
            <p:nvPr/>
          </p:nvCxnSpPr>
          <p:spPr>
            <a:xfrm flipH="1">
              <a:off x="7571844" y="4389416"/>
              <a:ext cx="2557003" cy="34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>
              <a:endCxn id="23" idx="2"/>
            </p:cNvCxnSpPr>
            <p:nvPr/>
          </p:nvCxnSpPr>
          <p:spPr>
            <a:xfrm flipV="1">
              <a:off x="10143736" y="3378797"/>
              <a:ext cx="1" cy="9906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1579428" y="2727710"/>
              <a:ext cx="14297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THE USER CAN GO BACK</a:t>
              </a:r>
              <a:endParaRPr lang="fr-FR" sz="14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8067381" y="5301178"/>
              <a:ext cx="14297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THE USER CAN GO BACK</a:t>
              </a:r>
              <a:endParaRPr lang="fr-FR" sz="1400" dirty="0"/>
            </a:p>
          </p:txBody>
        </p:sp>
        <p:cxnSp>
          <p:nvCxnSpPr>
            <p:cNvPr id="21" name="Connecteur droit 20"/>
            <p:cNvCxnSpPr>
              <a:stCxn id="23" idx="0"/>
            </p:cNvCxnSpPr>
            <p:nvPr/>
          </p:nvCxnSpPr>
          <p:spPr>
            <a:xfrm flipV="1">
              <a:off x="10143737" y="2223589"/>
              <a:ext cx="0" cy="416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Accolade fermante 71"/>
          <p:cNvSpPr/>
          <p:nvPr/>
        </p:nvSpPr>
        <p:spPr>
          <a:xfrm rot="10800000">
            <a:off x="1085308" y="2523596"/>
            <a:ext cx="539601" cy="2431523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3" name="Accolade fermante 72"/>
          <p:cNvSpPr/>
          <p:nvPr/>
        </p:nvSpPr>
        <p:spPr>
          <a:xfrm rot="10800000">
            <a:off x="2460784" y="1318186"/>
            <a:ext cx="368544" cy="1046514"/>
          </a:xfrm>
          <a:prstGeom prst="rightBrace">
            <a:avLst>
              <a:gd name="adj1" fmla="val 8333"/>
              <a:gd name="adj2" fmla="val 4685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4" name="Accolade fermante 73"/>
          <p:cNvSpPr/>
          <p:nvPr/>
        </p:nvSpPr>
        <p:spPr>
          <a:xfrm>
            <a:off x="9695558" y="4935972"/>
            <a:ext cx="368544" cy="1678779"/>
          </a:xfrm>
          <a:prstGeom prst="rightBrace">
            <a:avLst>
              <a:gd name="adj1" fmla="val 8333"/>
              <a:gd name="adj2" fmla="val 4685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1486039" y="1693191"/>
            <a:ext cx="10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Frame 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68743" y="3566007"/>
            <a:ext cx="10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Frame 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10085326" y="5516801"/>
            <a:ext cx="10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Frame 3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Operation steps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84335" y="1960828"/>
            <a:ext cx="1125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Rodriguez-</a:t>
            </a:r>
            <a:r>
              <a:rPr lang="fr-FR" dirty="0" err="1" smtClean="0"/>
              <a:t>Molares</a:t>
            </a:r>
            <a:r>
              <a:rPr lang="fr-FR" dirty="0" smtClean="0"/>
              <a:t>, A., </a:t>
            </a:r>
            <a:r>
              <a:rPr lang="en-US" i="1" dirty="0" smtClean="0"/>
              <a:t>REPORT </a:t>
            </a:r>
            <a:r>
              <a:rPr lang="en-US" i="1" dirty="0"/>
              <a:t>ON THE </a:t>
            </a:r>
            <a:r>
              <a:rPr lang="en-US" i="1" dirty="0" smtClean="0"/>
              <a:t>SAFETY </a:t>
            </a:r>
            <a:r>
              <a:rPr lang="en-US" i="1" dirty="0"/>
              <a:t>OF ULTRASONIC </a:t>
            </a:r>
            <a:r>
              <a:rPr lang="en-US" i="1" dirty="0" smtClean="0"/>
              <a:t>MEDICAL </a:t>
            </a:r>
            <a:r>
              <a:rPr lang="fr-FR" i="1" dirty="0" smtClean="0"/>
              <a:t>DIAGNOSTIC EQUIPMENT</a:t>
            </a:r>
            <a:r>
              <a:rPr lang="fr-FR" dirty="0" smtClean="0"/>
              <a:t>, 2017, </a:t>
            </a:r>
            <a:r>
              <a:rPr lang="fr-FR" dirty="0" err="1" smtClean="0"/>
              <a:t>Institutt</a:t>
            </a:r>
            <a:r>
              <a:rPr lang="fr-FR" dirty="0" smtClean="0"/>
              <a:t> </a:t>
            </a:r>
            <a:r>
              <a:rPr lang="fr-FR" dirty="0"/>
              <a:t>for </a:t>
            </a:r>
            <a:r>
              <a:rPr lang="fr-FR" dirty="0" err="1"/>
              <a:t>sirkulasjon</a:t>
            </a:r>
            <a:r>
              <a:rPr lang="fr-FR" dirty="0"/>
              <a:t> </a:t>
            </a:r>
            <a:r>
              <a:rPr lang="fr-FR" dirty="0" err="1"/>
              <a:t>og</a:t>
            </a:r>
            <a:r>
              <a:rPr lang="fr-FR" dirty="0"/>
              <a:t> </a:t>
            </a:r>
            <a:r>
              <a:rPr lang="fr-FR" dirty="0" err="1" smtClean="0"/>
              <a:t>bildediagnostikk</a:t>
            </a:r>
            <a:r>
              <a:rPr lang="fr-FR" dirty="0" smtClean="0"/>
              <a:t>, P.9-13.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74429" y="2888294"/>
            <a:ext cx="3288097" cy="16026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3872920" y="3638324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33057" y="2964403"/>
            <a:ext cx="3955823" cy="128741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94311" y="3010642"/>
            <a:ext cx="1931455" cy="10784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9884973" y="4100712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30633" y="4816709"/>
            <a:ext cx="3086935" cy="146567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8028703" y="5503671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762791" y="4654591"/>
            <a:ext cx="4277412" cy="18004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9212" y="5083431"/>
            <a:ext cx="2574591" cy="105831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16"/>
          <p:cNvCxnSpPr>
            <a:stCxn id="10" idx="3"/>
          </p:cNvCxnSpPr>
          <p:nvPr/>
        </p:nvCxnSpPr>
        <p:spPr>
          <a:xfrm flipV="1">
            <a:off x="8388880" y="3596181"/>
            <a:ext cx="704725" cy="11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3283803" y="5612590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Ultrasound beam </a:t>
            </a:r>
            <a:r>
              <a:rPr lang="en-US" sz="3600" dirty="0" smtClean="0"/>
              <a:t>axis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13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58749" y="2374124"/>
            <a:ext cx="3288097" cy="1602628"/>
          </a:xfrm>
          <a:prstGeom prst="rect">
            <a:avLst/>
          </a:prstGeom>
          <a:solidFill>
            <a:srgbClr val="FFC00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957240" y="3124154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17377" y="2450233"/>
            <a:ext cx="3955823" cy="128741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8631" y="2496472"/>
            <a:ext cx="1931455" cy="10784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9969293" y="3586542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614953" y="4302539"/>
            <a:ext cx="3086935" cy="146567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8113023" y="4989501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47111" y="4140421"/>
            <a:ext cx="4277412" cy="18004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3532" y="4569261"/>
            <a:ext cx="2574591" cy="105831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6" name="Connecteur droit avec flèche 15"/>
          <p:cNvCxnSpPr>
            <a:stCxn id="9" idx="3"/>
          </p:cNvCxnSpPr>
          <p:nvPr/>
        </p:nvCxnSpPr>
        <p:spPr>
          <a:xfrm flipV="1">
            <a:off x="8473200" y="3082011"/>
            <a:ext cx="704725" cy="11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368123" y="5098420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3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Ultrasound beam axis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42" y="1929581"/>
            <a:ext cx="1553936" cy="4558671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V="1">
            <a:off x="1849873" y="4055096"/>
            <a:ext cx="3671171" cy="8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891436" y="5071792"/>
            <a:ext cx="3604668" cy="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891436" y="6088941"/>
            <a:ext cx="362960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40977" y="3870429"/>
            <a:ext cx="100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1 </a:t>
            </a:r>
          </a:p>
          <a:p>
            <a:r>
              <a:rPr lang="en-US" dirty="0" smtClean="0"/>
              <a:t>(1 mm)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840977" y="4879039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857603" y="5875005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3</a:t>
            </a:r>
            <a:endParaRPr lang="en-US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2897276" y="4055095"/>
            <a:ext cx="465513" cy="2041992"/>
          </a:xfrm>
          <a:prstGeom prst="line">
            <a:avLst/>
          </a:prstGeom>
          <a:ln w="47625">
            <a:solidFill>
              <a:schemeClr val="dk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770772" y="5600181"/>
            <a:ext cx="21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Beam axis equation</a:t>
            </a:r>
            <a:endParaRPr lang="en-US" b="1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67" y="1929354"/>
            <a:ext cx="1553936" cy="455867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73" y="3900151"/>
            <a:ext cx="1276350" cy="2545861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>
          <a:xfrm flipV="1">
            <a:off x="7275737" y="4008951"/>
            <a:ext cx="3671171" cy="8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7317300" y="5025647"/>
            <a:ext cx="3604668" cy="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7317300" y="6042796"/>
            <a:ext cx="362960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6266841" y="3824284"/>
            <a:ext cx="100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1 </a:t>
            </a:r>
          </a:p>
          <a:p>
            <a:r>
              <a:rPr lang="en-US" dirty="0" smtClean="0"/>
              <a:t>(1 mm)</a:t>
            </a:r>
            <a:endParaRPr lang="en-US" dirty="0"/>
          </a:p>
        </p:txBody>
      </p:sp>
      <p:sp>
        <p:nvSpPr>
          <p:cNvPr id="22" name="ZoneTexte 21"/>
          <p:cNvSpPr txBox="1"/>
          <p:nvPr/>
        </p:nvSpPr>
        <p:spPr>
          <a:xfrm>
            <a:off x="6266841" y="4832894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23" name="ZoneTexte 22"/>
          <p:cNvSpPr txBox="1"/>
          <p:nvPr/>
        </p:nvSpPr>
        <p:spPr>
          <a:xfrm>
            <a:off x="6283467" y="5828860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3</a:t>
            </a:r>
            <a:endParaRPr lang="en-US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8153830" y="4008951"/>
            <a:ext cx="413129" cy="2087909"/>
          </a:xfrm>
          <a:prstGeom prst="line">
            <a:avLst/>
          </a:prstGeom>
          <a:ln w="47625">
            <a:solidFill>
              <a:schemeClr val="dk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8951739" y="5533450"/>
            <a:ext cx="21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Beam axis equation</a:t>
            </a:r>
            <a:endParaRPr lang="en-US" b="1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>
            <a:off x="3362789" y="5793160"/>
            <a:ext cx="422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8542020" y="5718116"/>
            <a:ext cx="422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954069" y="6391762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SFBX1440"/>
              </a:rPr>
              <a:t>Plane </a:t>
            </a:r>
            <a:r>
              <a:rPr lang="fr-FR" dirty="0" err="1">
                <a:latin typeface="SFBX1440"/>
              </a:rPr>
              <a:t>wave</a:t>
            </a:r>
            <a:r>
              <a:rPr lang="fr-FR" dirty="0">
                <a:latin typeface="SFBX1440"/>
              </a:rPr>
              <a:t> </a:t>
            </a:r>
            <a:r>
              <a:rPr lang="fr-FR" dirty="0" err="1">
                <a:latin typeface="SFBX1440"/>
              </a:rPr>
              <a:t>emission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7131646" y="640136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latin typeface="SFBX1440"/>
              </a:rPr>
              <a:t>Focused</a:t>
            </a:r>
            <a:r>
              <a:rPr lang="fr-FR" dirty="0" smtClean="0">
                <a:latin typeface="SFBX1440"/>
              </a:rPr>
              <a:t> </a:t>
            </a:r>
            <a:r>
              <a:rPr lang="fr-FR" dirty="0" err="1">
                <a:latin typeface="SFBX1440"/>
              </a:rPr>
              <a:t>wave</a:t>
            </a:r>
            <a:r>
              <a:rPr lang="fr-FR" dirty="0">
                <a:latin typeface="SFBX1440"/>
              </a:rPr>
              <a:t> </a:t>
            </a:r>
            <a:r>
              <a:rPr lang="fr-FR" dirty="0" err="1">
                <a:latin typeface="SFBX1440"/>
              </a:rPr>
              <a:t>emission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17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21" grpId="0"/>
      <p:bldP spid="22" grpId="0"/>
      <p:bldP spid="23" grpId="0"/>
      <p:bldP spid="25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ISPTA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15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35658" y="2330160"/>
            <a:ext cx="3288097" cy="16026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834149" y="3080190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94286" y="2406269"/>
            <a:ext cx="3955823" cy="1287410"/>
          </a:xfrm>
          <a:prstGeom prst="rect">
            <a:avLst/>
          </a:prstGeom>
          <a:solidFill>
            <a:srgbClr val="FFC00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55540" y="2452508"/>
            <a:ext cx="1931455" cy="10784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9846202" y="3542578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91862" y="4258575"/>
            <a:ext cx="3086935" cy="146567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7989932" y="4945537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24020" y="4096457"/>
            <a:ext cx="4277412" cy="18004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0441" y="4525297"/>
            <a:ext cx="2574591" cy="105831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6" name="Connecteur droit avec flèche 15"/>
          <p:cNvCxnSpPr>
            <a:stCxn id="9" idx="3"/>
          </p:cNvCxnSpPr>
          <p:nvPr/>
        </p:nvCxnSpPr>
        <p:spPr>
          <a:xfrm flipV="1">
            <a:off x="8350109" y="3038047"/>
            <a:ext cx="704725" cy="11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245032" y="5054456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5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Mechanical index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16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97204" y="2286198"/>
            <a:ext cx="3288097" cy="16026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895695" y="3036228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55832" y="2362307"/>
            <a:ext cx="3955823" cy="128741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7086" y="2408546"/>
            <a:ext cx="1931455" cy="1078485"/>
          </a:xfrm>
          <a:prstGeom prst="rect">
            <a:avLst/>
          </a:prstGeom>
          <a:solidFill>
            <a:srgbClr val="FFC00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9907748" y="3498616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553408" y="4214613"/>
            <a:ext cx="3086935" cy="146567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8051478" y="4901575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85566" y="4052495"/>
            <a:ext cx="4277412" cy="18004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1987" y="4481335"/>
            <a:ext cx="2574591" cy="105831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6" name="Connecteur droit avec flèche 15"/>
          <p:cNvCxnSpPr>
            <a:stCxn id="9" idx="3"/>
          </p:cNvCxnSpPr>
          <p:nvPr/>
        </p:nvCxnSpPr>
        <p:spPr>
          <a:xfrm flipV="1">
            <a:off x="8411655" y="2994085"/>
            <a:ext cx="704725" cy="11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306578" y="5010494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Output beam area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17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14789" y="2321368"/>
            <a:ext cx="3288097" cy="16026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913280" y="3071398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73417" y="2397477"/>
            <a:ext cx="3955823" cy="128741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34671" y="2443716"/>
            <a:ext cx="1931455" cy="10784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9925333" y="3533786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570993" y="4249783"/>
            <a:ext cx="3086935" cy="1465672"/>
          </a:xfrm>
          <a:prstGeom prst="rect">
            <a:avLst/>
          </a:prstGeom>
          <a:solidFill>
            <a:srgbClr val="FFC00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8069063" y="4936745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03151" y="4087665"/>
            <a:ext cx="4277412" cy="180042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9572" y="4516505"/>
            <a:ext cx="2574591" cy="105831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6" name="Connecteur droit avec flèche 15"/>
          <p:cNvCxnSpPr>
            <a:stCxn id="9" idx="3"/>
          </p:cNvCxnSpPr>
          <p:nvPr/>
        </p:nvCxnSpPr>
        <p:spPr>
          <a:xfrm flipV="1">
            <a:off x="8429240" y="3029255"/>
            <a:ext cx="704725" cy="11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324163" y="5045664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9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18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40806" y="1348681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SFBX1440"/>
              </a:rPr>
              <a:t>Plane </a:t>
            </a:r>
            <a:r>
              <a:rPr lang="fr-FR" dirty="0" err="1">
                <a:latin typeface="SFBX1440"/>
              </a:rPr>
              <a:t>wave</a:t>
            </a:r>
            <a:r>
              <a:rPr lang="fr-FR" dirty="0">
                <a:latin typeface="SFBX1440"/>
              </a:rPr>
              <a:t> </a:t>
            </a:r>
            <a:r>
              <a:rPr lang="fr-FR" dirty="0" smtClean="0">
                <a:latin typeface="SFBX1440"/>
              </a:rPr>
              <a:t>case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995012"/>
            <a:ext cx="5033775" cy="27420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17" y="1995012"/>
            <a:ext cx="3498733" cy="2584926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2282091" y="4978215"/>
            <a:ext cx="6703159" cy="1627381"/>
            <a:chOff x="3873160" y="4146113"/>
            <a:chExt cx="7449283" cy="1823251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160" y="4146113"/>
              <a:ext cx="7449283" cy="1823251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6487" y="4146113"/>
              <a:ext cx="6328102" cy="1440392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9234476" y="5399592"/>
            <a:ext cx="241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compared with the standards</a:t>
            </a:r>
            <a:endParaRPr lang="en-US" dirty="0"/>
          </a:p>
        </p:txBody>
      </p:sp>
      <p:pic>
        <p:nvPicPr>
          <p:cNvPr id="12" name="Picture 2" descr="File:Symbol OK.sv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8" y="5451833"/>
            <a:ext cx="428308" cy="42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626485"/>
              </p:ext>
            </p:extLst>
          </p:nvPr>
        </p:nvGraphicFramePr>
        <p:xfrm>
          <a:off x="2224475" y="4264811"/>
          <a:ext cx="5897819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0014">
                  <a:extLst>
                    <a:ext uri="{9D8B030D-6E8A-4147-A177-3AD203B41FA5}">
                      <a16:colId xmlns:a16="http://schemas.microsoft.com/office/drawing/2014/main" val="37453320"/>
                    </a:ext>
                  </a:extLst>
                </a:gridCol>
                <a:gridCol w="2299972">
                  <a:extLst>
                    <a:ext uri="{9D8B030D-6E8A-4147-A177-3AD203B41FA5}">
                      <a16:colId xmlns:a16="http://schemas.microsoft.com/office/drawing/2014/main" val="3668059898"/>
                    </a:ext>
                  </a:extLst>
                </a:gridCol>
                <a:gridCol w="1797833">
                  <a:extLst>
                    <a:ext uri="{9D8B030D-6E8A-4147-A177-3AD203B41FA5}">
                      <a16:colId xmlns:a16="http://schemas.microsoft.com/office/drawing/2014/main" val="2785027287"/>
                    </a:ext>
                  </a:extLst>
                </a:gridCol>
              </a:tblGrid>
              <a:tr h="4093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 </a:t>
                      </a:r>
                      <a:r>
                        <a:rPr lang="en-US" sz="2800" dirty="0" smtClean="0">
                          <a:effectLst/>
                        </a:rPr>
                        <a:t>-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effectLst/>
                        </a:rPr>
                        <a:t>LabView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>
                          <a:effectLst/>
                        </a:rPr>
                        <a:t>Matlab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58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ISPTA </a:t>
                      </a:r>
                      <a:r>
                        <a:rPr lang="en-US" sz="2800" dirty="0" smtClean="0">
                          <a:effectLst/>
                        </a:rPr>
                        <a:t>(</a:t>
                      </a:r>
                      <a:r>
                        <a:rPr lang="en-US" sz="2800" dirty="0" err="1" smtClean="0">
                          <a:effectLst/>
                        </a:rPr>
                        <a:t>mW</a:t>
                      </a:r>
                      <a:r>
                        <a:rPr lang="en-US" sz="2800" dirty="0" smtClean="0">
                          <a:effectLst/>
                        </a:rPr>
                        <a:t>/cm²)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44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effectLst/>
                        </a:rPr>
                        <a:t>7.5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66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01600" algn="ctr"/>
                      <a:r>
                        <a:rPr lang="en-US" sz="2800" dirty="0">
                          <a:effectLst/>
                        </a:rPr>
                        <a:t>MI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2800" dirty="0" smtClean="0">
                          <a:effectLst/>
                        </a:rPr>
                        <a:t>0.75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2800" dirty="0" smtClean="0">
                          <a:effectLst/>
                        </a:rPr>
                        <a:t>0.76*</a:t>
                      </a:r>
                      <a:endParaRPr lang="fr-FR" sz="4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089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2800" dirty="0" err="1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Zbp</a:t>
                      </a:r>
                      <a:r>
                        <a:rPr lang="fr-FR" sz="280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(m)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280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0.040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280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0.031</a:t>
                      </a:r>
                      <a:endParaRPr lang="fr-FR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3149985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19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190389" y="1384176"/>
            <a:ext cx="4245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LabView</a:t>
            </a:r>
            <a:r>
              <a:rPr lang="en-US" dirty="0" smtClean="0"/>
              <a:t> comparison with the same inputs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8962705" y="4955360"/>
            <a:ext cx="194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ISPTA is not good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4613287" y="4769934"/>
            <a:ext cx="3280073" cy="673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Skylan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847" y="4686036"/>
            <a:ext cx="841506" cy="84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95037" y="5556201"/>
            <a:ext cx="3295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 Calculated again from the data</a:t>
            </a:r>
            <a:endParaRPr lang="en-US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019471"/>
              </p:ext>
            </p:extLst>
          </p:nvPr>
        </p:nvGraphicFramePr>
        <p:xfrm>
          <a:off x="3423017" y="2063333"/>
          <a:ext cx="3784233" cy="175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837">
                  <a:extLst>
                    <a:ext uri="{9D8B030D-6E8A-4147-A177-3AD203B41FA5}">
                      <a16:colId xmlns:a16="http://schemas.microsoft.com/office/drawing/2014/main" val="1757391220"/>
                    </a:ext>
                  </a:extLst>
                </a:gridCol>
                <a:gridCol w="1316632">
                  <a:extLst>
                    <a:ext uri="{9D8B030D-6E8A-4147-A177-3AD203B41FA5}">
                      <a16:colId xmlns:a16="http://schemas.microsoft.com/office/drawing/2014/main" val="1663909494"/>
                    </a:ext>
                  </a:extLst>
                </a:gridCol>
                <a:gridCol w="1069764">
                  <a:extLst>
                    <a:ext uri="{9D8B030D-6E8A-4147-A177-3AD203B41FA5}">
                      <a16:colId xmlns:a16="http://schemas.microsoft.com/office/drawing/2014/main" val="2968553580"/>
                    </a:ext>
                  </a:extLst>
                </a:gridCol>
              </a:tblGrid>
              <a:tr h="601179">
                <a:tc>
                  <a:txBody>
                    <a:bodyPr/>
                    <a:lstStyle/>
                    <a:p>
                      <a:r>
                        <a:rPr lang="fr-FR" dirty="0" smtClean="0"/>
                        <a:t>Dimension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Length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Step</a:t>
                      </a:r>
                      <a:r>
                        <a:rPr lang="fr-FR" dirty="0" smtClean="0"/>
                        <a:t> (mm)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012943"/>
                  </a:ext>
                </a:extLst>
              </a:tr>
              <a:tr h="359463">
                <a:tc>
                  <a:txBody>
                    <a:bodyPr/>
                    <a:lstStyle/>
                    <a:p>
                      <a:r>
                        <a:rPr lang="fr-FR" b="1" dirty="0" smtClean="0"/>
                        <a:t>Axial (Z)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45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714627"/>
                  </a:ext>
                </a:extLst>
              </a:tr>
              <a:tr h="359463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Lateral</a:t>
                      </a:r>
                      <a:r>
                        <a:rPr lang="fr-FR" b="1" dirty="0" smtClean="0"/>
                        <a:t> (X)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46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0.5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802088"/>
                  </a:ext>
                </a:extLst>
              </a:tr>
              <a:tr h="380234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Elevation</a:t>
                      </a:r>
                      <a:r>
                        <a:rPr lang="fr-FR" b="1" dirty="0" smtClean="0"/>
                        <a:t> (Y)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11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79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2980" y="2179277"/>
            <a:ext cx="102376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Ultrasound imaging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Safety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 err="1" smtClean="0"/>
              <a:t>PILoT</a:t>
            </a:r>
            <a:r>
              <a:rPr lang="en-US" sz="2400" dirty="0" smtClean="0"/>
              <a:t>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Operation steps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Results &amp;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" charset="0"/>
                <a:ea typeface="Arial" charset="0"/>
                <a:cs typeface="Arial" charset="0"/>
              </a:rPr>
              <a:t>Contents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20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53243" y="2506006"/>
            <a:ext cx="3288097" cy="1602628"/>
          </a:xfrm>
          <a:prstGeom prst="rect">
            <a:avLst/>
          </a:prstGeom>
          <a:solidFill>
            <a:srgbClr val="92D05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1: beam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axis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three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1D scans in the lateral dimension at three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depths to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axis of the ultrasound beam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851734" y="3256036"/>
            <a:ext cx="560137" cy="21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411871" y="2582115"/>
            <a:ext cx="3955823" cy="1287410"/>
          </a:xfrm>
          <a:prstGeom prst="rect">
            <a:avLst/>
          </a:prstGeom>
          <a:solidFill>
            <a:srgbClr val="92D05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2: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ISPTA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and depth Z3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along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beam axis.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Find the  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corresponds to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the maximum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ISPTA.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3125" y="2628354"/>
            <a:ext cx="1931455" cy="1078485"/>
          </a:xfrm>
          <a:prstGeom prst="rect">
            <a:avLst/>
          </a:prstGeom>
          <a:solidFill>
            <a:srgbClr val="92D05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3: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MI</a:t>
            </a:r>
            <a:endParaRPr lang="en-US" sz="2000" b="1" dirty="0">
              <a:ln w="0"/>
              <a:solidFill>
                <a:srgbClr val="114690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MI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</a:t>
            </a:r>
            <a:r>
              <a:rPr lang="en-US" sz="1600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sz="1600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9863787" y="3718424"/>
            <a:ext cx="7420" cy="7378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509447" y="4434421"/>
            <a:ext cx="3086935" cy="1465672"/>
          </a:xfrm>
          <a:prstGeom prst="rect">
            <a:avLst/>
          </a:prstGeom>
          <a:solidFill>
            <a:srgbClr val="92D050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4: Beam exit area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1D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scan in lateral and elevation.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an area and an associated depth </a:t>
            </a:r>
            <a:r>
              <a:rPr lang="en-US" b="1" dirty="0" err="1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8007517" y="5121383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41605" y="4272303"/>
            <a:ext cx="4277412" cy="18004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5: Measurement and calculation of the sound power level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P3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Acquire a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2D scan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at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depth </a:t>
            </a:r>
            <a:r>
              <a:rPr lang="en-US" b="1" dirty="0" err="1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Zbp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Integrate intensities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to obtain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power P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 </a:t>
            </a:r>
            <a:endParaRPr lang="en-US" b="1" dirty="0" smtClean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 power </a:t>
            </a:r>
            <a:r>
              <a:rPr lang="en-US" b="1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 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 function of the depth.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8026" y="4701143"/>
            <a:ext cx="2574591" cy="1058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Step 6 </a:t>
            </a:r>
            <a:r>
              <a:rPr lang="en-US" sz="2000" b="1" dirty="0" smtClean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ln w="0"/>
                <a:solidFill>
                  <a:srgbClr val="114690"/>
                </a:solidFill>
                <a:cs typeface="Times New Roman" panose="02020603050405020304" pitchFamily="18" charset="0"/>
              </a:rPr>
              <a:t>TI calculation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Calculate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TI </a:t>
            </a:r>
            <a:r>
              <a:rPr lang="en-US" dirty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as a function of </a:t>
            </a:r>
            <a:r>
              <a:rPr lang="en-US" b="1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P3</a:t>
            </a:r>
            <a:r>
              <a:rPr lang="en-US" dirty="0" smtClean="0">
                <a:ln w="0"/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  <a:endParaRPr lang="fr-FR" dirty="0">
              <a:ln w="0"/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5" name="Connecteur droit avec flèche 14"/>
          <p:cNvCxnSpPr>
            <a:stCxn id="8" idx="3"/>
          </p:cNvCxnSpPr>
          <p:nvPr/>
        </p:nvCxnSpPr>
        <p:spPr>
          <a:xfrm flipV="1">
            <a:off x="8367694" y="3213893"/>
            <a:ext cx="704725" cy="11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3262617" y="5230302"/>
            <a:ext cx="47380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ccolade fermante 16"/>
          <p:cNvSpPr/>
          <p:nvPr/>
        </p:nvSpPr>
        <p:spPr>
          <a:xfrm rot="16200000">
            <a:off x="7566646" y="-1017561"/>
            <a:ext cx="303950" cy="684247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6007435" y="1613886"/>
            <a:ext cx="3404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1"/>
                </a:solidFill>
              </a:rPr>
              <a:t>Need to be corrected and checked again with LabView’s results</a:t>
            </a:r>
            <a:endParaRPr lang="fr-FR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3" grpId="0" animBg="1"/>
      <p:bldP spid="14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0079" y="2170588"/>
            <a:ext cx="102376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brand new MatLab </a:t>
            </a:r>
            <a:r>
              <a:rPr lang="en-US" dirty="0"/>
              <a:t>tool </a:t>
            </a:r>
            <a:r>
              <a:rPr lang="en-US" dirty="0" smtClean="0"/>
              <a:t>is almost done following all steps described </a:t>
            </a:r>
            <a:r>
              <a:rPr lang="en-US" dirty="0"/>
              <a:t>in the safety of ultrasonic equipment </a:t>
            </a:r>
            <a:r>
              <a:rPr lang="en-US" dirty="0" smtClean="0"/>
              <a:t>report.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finished: Steps </a:t>
            </a:r>
            <a:r>
              <a:rPr lang="en-US" dirty="0"/>
              <a:t>5 and 6 remain to be completed in order to get </a:t>
            </a:r>
            <a:r>
              <a:rPr lang="fr-FR" dirty="0" smtClean="0"/>
              <a:t>the Thermal Index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first results </a:t>
            </a:r>
            <a:r>
              <a:rPr lang="en-US" dirty="0" smtClean="0"/>
              <a:t>seemed good at first </a:t>
            </a:r>
            <a:r>
              <a:rPr lang="en-US" dirty="0"/>
              <a:t>for the acoustic safety indices ISPTA </a:t>
            </a:r>
            <a:r>
              <a:rPr lang="en-US" dirty="0" smtClean="0"/>
              <a:t>and MI taking into </a:t>
            </a:r>
            <a:r>
              <a:rPr lang="en-US" dirty="0"/>
              <a:t>account the literature and health </a:t>
            </a:r>
            <a:r>
              <a:rPr lang="en-US" dirty="0" smtClean="0"/>
              <a:t>guidelines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Nevertheless, few </a:t>
            </a:r>
            <a:r>
              <a:rPr lang="en-US" dirty="0"/>
              <a:t>mistakes inside the code about the calculation of the </a:t>
            </a:r>
            <a:r>
              <a:rPr lang="en-US" dirty="0" smtClean="0"/>
              <a:t>PPI and ISPTA values </a:t>
            </a:r>
            <a:r>
              <a:rPr lang="en-US" dirty="0"/>
              <a:t>after doing comparisons with </a:t>
            </a:r>
            <a:r>
              <a:rPr lang="en-US" dirty="0" err="1" smtClean="0"/>
              <a:t>LabView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Checking </a:t>
            </a:r>
            <a:r>
              <a:rPr lang="en-US" dirty="0"/>
              <a:t>and assessing </a:t>
            </a:r>
            <a:r>
              <a:rPr lang="en-US" dirty="0" smtClean="0"/>
              <a:t>the uncertainties </a:t>
            </a:r>
            <a:r>
              <a:rPr lang="en-US" dirty="0"/>
              <a:t>remains another priority for the future of this </a:t>
            </a:r>
            <a:r>
              <a:rPr lang="en-US" dirty="0" smtClean="0"/>
              <a:t>project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16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057975" y="2700163"/>
            <a:ext cx="926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Thank you for your attention</a:t>
            </a:r>
          </a:p>
          <a:p>
            <a:pPr algn="ctr"/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Any questions ?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23</a:t>
            </a:fld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73506" y="2313389"/>
            <a:ext cx="7138737" cy="3386152"/>
          </a:xfrm>
        </p:spPr>
        <p:txBody>
          <a:bodyPr>
            <a:normAutofit/>
          </a:bodyPr>
          <a:lstStyle/>
          <a:p>
            <a:pPr lvl="1"/>
            <a:r>
              <a:rPr lang="fr-FR" sz="1800" dirty="0" smtClean="0"/>
              <a:t>Hydrophone </a:t>
            </a:r>
            <a:r>
              <a:rPr lang="fr-FR" sz="1800" dirty="0" err="1" smtClean="0"/>
              <a:t>measures</a:t>
            </a:r>
            <a:r>
              <a:rPr lang="fr-FR" sz="1800" dirty="0" smtClean="0"/>
              <a:t> </a:t>
            </a:r>
            <a:r>
              <a:rPr lang="fr-FR" sz="1800" dirty="0" err="1" smtClean="0"/>
              <a:t>uncertainty</a:t>
            </a:r>
            <a:r>
              <a:rPr lang="fr-FR" sz="1800" dirty="0" smtClean="0"/>
              <a:t> : ± 1 dB</a:t>
            </a:r>
          </a:p>
          <a:p>
            <a:pPr lvl="1"/>
            <a:r>
              <a:rPr lang="fr-FR" sz="1800" dirty="0" smtClean="0"/>
              <a:t>Oscilloscope </a:t>
            </a:r>
            <a:r>
              <a:rPr lang="fr-FR" sz="1800" dirty="0" err="1" smtClean="0"/>
              <a:t>measures</a:t>
            </a:r>
            <a:r>
              <a:rPr lang="fr-FR" sz="1800" dirty="0" smtClean="0"/>
              <a:t> </a:t>
            </a:r>
            <a:r>
              <a:rPr lang="fr-FR" sz="1800" dirty="0" err="1" smtClean="0"/>
              <a:t>uncertainty</a:t>
            </a:r>
            <a:r>
              <a:rPr lang="fr-FR" sz="1800" dirty="0" smtClean="0"/>
              <a:t> </a:t>
            </a:r>
          </a:p>
          <a:p>
            <a:pPr lvl="1"/>
            <a:r>
              <a:rPr lang="fr-FR" sz="1800" dirty="0" smtClean="0"/>
              <a:t>BNC </a:t>
            </a:r>
            <a:r>
              <a:rPr lang="fr-FR" sz="1800" dirty="0" err="1" smtClean="0"/>
              <a:t>cable</a:t>
            </a:r>
            <a:r>
              <a:rPr lang="fr-FR" sz="1800" dirty="0" smtClean="0"/>
              <a:t> </a:t>
            </a:r>
            <a:r>
              <a:rPr lang="fr-FR" sz="1800" dirty="0" err="1" smtClean="0"/>
              <a:t>error</a:t>
            </a:r>
            <a:r>
              <a:rPr lang="fr-FR" sz="1800" dirty="0" smtClean="0"/>
              <a:t> : </a:t>
            </a:r>
            <a:r>
              <a:rPr lang="fr-FR" sz="1800" dirty="0" err="1" smtClean="0"/>
              <a:t>neglected</a:t>
            </a:r>
            <a:endParaRPr lang="fr-FR" sz="1800" dirty="0" smtClean="0"/>
          </a:p>
          <a:p>
            <a:pPr lvl="1"/>
            <a:r>
              <a:rPr lang="en-US" sz="1800" dirty="0"/>
              <a:t>Position error of the 3D-axis system : &lt; 25μm / 100 mm</a:t>
            </a:r>
          </a:p>
          <a:p>
            <a:pPr lvl="1"/>
            <a:r>
              <a:rPr lang="en-US" sz="1800" dirty="0" smtClean="0"/>
              <a:t>Quality </a:t>
            </a:r>
            <a:r>
              <a:rPr lang="en-US" sz="1800" dirty="0"/>
              <a:t>of the water </a:t>
            </a:r>
            <a:r>
              <a:rPr lang="en-US" sz="1800" dirty="0" smtClean="0"/>
              <a:t>(not </a:t>
            </a:r>
            <a:r>
              <a:rPr lang="en-US" sz="1800" dirty="0"/>
              <a:t>filtered and </a:t>
            </a:r>
            <a:r>
              <a:rPr lang="en-US" sz="1800" dirty="0" smtClean="0"/>
              <a:t>degassed) : </a:t>
            </a:r>
            <a:r>
              <a:rPr lang="en-US" sz="1800" dirty="0"/>
              <a:t>risk of </a:t>
            </a:r>
            <a:r>
              <a:rPr lang="en-US" sz="1800" dirty="0" smtClean="0"/>
              <a:t>cavitation </a:t>
            </a:r>
            <a:r>
              <a:rPr lang="en-US" sz="1800" dirty="0"/>
              <a:t>for pressure </a:t>
            </a:r>
            <a:r>
              <a:rPr lang="en-US" sz="1800" dirty="0" smtClean="0"/>
              <a:t>&gt; 1 MPa </a:t>
            </a:r>
          </a:p>
          <a:p>
            <a:pPr lvl="1"/>
            <a:r>
              <a:rPr lang="en-US" sz="1800" dirty="0" smtClean="0"/>
              <a:t>Integral </a:t>
            </a:r>
            <a:r>
              <a:rPr lang="en-US" sz="1800" dirty="0"/>
              <a:t>calculation </a:t>
            </a:r>
            <a:r>
              <a:rPr lang="en-US" sz="1800" dirty="0" smtClean="0"/>
              <a:t>in </a:t>
            </a:r>
            <a:r>
              <a:rPr lang="en-US" sz="1800" dirty="0"/>
              <a:t>MATLAB </a:t>
            </a:r>
            <a:r>
              <a:rPr lang="en-US" sz="1800" dirty="0" smtClean="0"/>
              <a:t>using </a:t>
            </a:r>
            <a:r>
              <a:rPr lang="en-US" sz="1800" dirty="0"/>
              <a:t>the </a:t>
            </a:r>
            <a:r>
              <a:rPr lang="en-US" sz="1800" dirty="0" smtClean="0"/>
              <a:t>Trapezium method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/>
              <a:t>Commercial systems must </a:t>
            </a:r>
            <a:r>
              <a:rPr lang="en-US" sz="2000" dirty="0" smtClean="0"/>
              <a:t>show </a:t>
            </a:r>
            <a:r>
              <a:rPr lang="en-US" sz="2000" dirty="0"/>
              <a:t>the same sources of error</a:t>
            </a:r>
            <a:endParaRPr lang="fr-FR" sz="2000" dirty="0"/>
          </a:p>
          <a:p>
            <a:pPr lvl="1"/>
            <a:endParaRPr lang="fr-FR" sz="1800" dirty="0"/>
          </a:p>
        </p:txBody>
      </p:sp>
      <p:sp>
        <p:nvSpPr>
          <p:cNvPr id="8" name="Accolade fermante 7"/>
          <p:cNvSpPr/>
          <p:nvPr/>
        </p:nvSpPr>
        <p:spPr>
          <a:xfrm>
            <a:off x="7692497" y="2330973"/>
            <a:ext cx="288758" cy="75799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182862" y="2313389"/>
            <a:ext cx="379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Added </a:t>
            </a:r>
            <a:r>
              <a:rPr lang="en-US" dirty="0"/>
              <a:t>directly during the conversion between voltage and pressure to have the worst case</a:t>
            </a:r>
            <a:endParaRPr lang="fr-FR" dirty="0"/>
          </a:p>
        </p:txBody>
      </p:sp>
      <p:sp>
        <p:nvSpPr>
          <p:cNvPr id="10" name="Accolade fermante 9"/>
          <p:cNvSpPr/>
          <p:nvPr/>
        </p:nvSpPr>
        <p:spPr>
          <a:xfrm>
            <a:off x="7692497" y="3237542"/>
            <a:ext cx="308504" cy="139264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182862" y="3472197"/>
            <a:ext cx="379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measurement should be repeated several times in order to know the overall error percentage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89406" y="1244031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Uncertainties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56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ISPTA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24</a:t>
            </a:fld>
            <a:endParaRPr lang="fr-FR"/>
          </a:p>
        </p:txBody>
      </p:sp>
      <p:pic>
        <p:nvPicPr>
          <p:cNvPr id="4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292" y="1756940"/>
            <a:ext cx="7655169" cy="165671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07" y="3735575"/>
            <a:ext cx="7754393" cy="20008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449" y="5739240"/>
            <a:ext cx="4464885" cy="7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Mechanical index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66" y="2099850"/>
            <a:ext cx="4826611" cy="42354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53" y="2491220"/>
            <a:ext cx="4810125" cy="933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976" y="4588355"/>
            <a:ext cx="5150461" cy="195056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84606" y="3466526"/>
            <a:ext cx="605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f</a:t>
            </a:r>
            <a:r>
              <a:rPr lang="fr-FR" sz="2000" baseline="-25000" dirty="0" err="1" smtClean="0"/>
              <a:t>awf</a:t>
            </a:r>
            <a:r>
              <a:rPr lang="fr-FR" sz="2000" dirty="0" smtClean="0"/>
              <a:t> : </a:t>
            </a:r>
            <a:r>
              <a:rPr lang="fr-FR" sz="2000" dirty="0" err="1" smtClean="0"/>
              <a:t>acoustic-working</a:t>
            </a:r>
            <a:r>
              <a:rPr lang="fr-FR" sz="2000" dirty="0" smtClean="0"/>
              <a:t> frequency</a:t>
            </a:r>
          </a:p>
          <a:p>
            <a:pPr marL="285750" indent="-285750">
              <a:buFontTx/>
              <a:buChar char="-"/>
            </a:pPr>
            <a:endParaRPr lang="fr-FR" baseline="-25000" dirty="0"/>
          </a:p>
        </p:txBody>
      </p:sp>
      <p:sp>
        <p:nvSpPr>
          <p:cNvPr id="8" name="ZoneTexte 7"/>
          <p:cNvSpPr txBox="1"/>
          <p:nvPr/>
        </p:nvSpPr>
        <p:spPr>
          <a:xfrm>
            <a:off x="851896" y="3786798"/>
            <a:ext cx="77510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	Z</a:t>
            </a:r>
            <a:r>
              <a:rPr lang="fr-FR" sz="2000" baseline="-25000" dirty="0" smtClean="0"/>
              <a:t>3</a:t>
            </a:r>
            <a:r>
              <a:rPr lang="fr-FR" sz="2000" dirty="0" smtClean="0"/>
              <a:t> : </a:t>
            </a:r>
            <a:r>
              <a:rPr lang="fr-FR" sz="2000" dirty="0" err="1" smtClean="0"/>
              <a:t>depth</a:t>
            </a:r>
            <a:r>
              <a:rPr lang="fr-FR" sz="2000" dirty="0" smtClean="0"/>
              <a:t> </a:t>
            </a:r>
            <a:r>
              <a:rPr lang="fr-FR" sz="2000" dirty="0" err="1" smtClean="0"/>
              <a:t>found</a:t>
            </a:r>
            <a:r>
              <a:rPr lang="fr-FR" sz="2000" dirty="0" smtClean="0"/>
              <a:t> for the maximum ISPTA</a:t>
            </a:r>
          </a:p>
          <a:p>
            <a:r>
              <a:rPr lang="fr-FR" sz="2000" dirty="0"/>
              <a:t>	</a:t>
            </a:r>
            <a:r>
              <a:rPr lang="el-GR" sz="2000" dirty="0" smtClean="0"/>
              <a:t>α</a:t>
            </a:r>
            <a:r>
              <a:rPr lang="fr-FR" sz="2000" dirty="0" smtClean="0"/>
              <a:t> = 3.10-5 dB/(m Hz) : </a:t>
            </a:r>
            <a:r>
              <a:rPr lang="fr-FR" sz="2000" dirty="0" err="1" smtClean="0"/>
              <a:t>acoustic</a:t>
            </a:r>
            <a:r>
              <a:rPr lang="fr-FR" sz="2000" dirty="0" smtClean="0"/>
              <a:t> </a:t>
            </a:r>
            <a:r>
              <a:rPr lang="fr-FR" sz="2000" dirty="0" err="1" smtClean="0"/>
              <a:t>attenuation</a:t>
            </a:r>
            <a:r>
              <a:rPr lang="fr-FR" sz="2000" dirty="0" smtClean="0"/>
              <a:t> coefficient</a:t>
            </a:r>
          </a:p>
          <a:p>
            <a:pPr marL="285750" indent="-285750">
              <a:buFontTx/>
              <a:buChar char="-"/>
            </a:pP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4378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921825" y="3726314"/>
            <a:ext cx="6387076" cy="2610197"/>
            <a:chOff x="1626394" y="2460567"/>
            <a:chExt cx="6387076" cy="2610197"/>
          </a:xfrm>
        </p:grpSpPr>
        <p:pic>
          <p:nvPicPr>
            <p:cNvPr id="10" name="Picture 2" descr="Images des mathémat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806" y="2460567"/>
              <a:ext cx="4355869" cy="2610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cteur droit avec flèche 10"/>
            <p:cNvCxnSpPr/>
            <p:nvPr/>
          </p:nvCxnSpPr>
          <p:spPr>
            <a:xfrm flipH="1" flipV="1">
              <a:off x="2094804" y="3100647"/>
              <a:ext cx="5" cy="1729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>
              <a:off x="2094808" y="4829695"/>
              <a:ext cx="4355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1626394" y="2762092"/>
              <a:ext cx="1224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PPI [dB]</a:t>
              </a:r>
              <a:endParaRPr lang="fr-FR" sz="16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508866" y="4645029"/>
              <a:ext cx="1504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Depth [mm]</a:t>
              </a:r>
              <a:endParaRPr lang="fr-FR" sz="1600" dirty="0"/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3732415" y="3749039"/>
              <a:ext cx="1113905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4272740" y="3327999"/>
              <a:ext cx="587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rgbClr val="FF0000"/>
                  </a:solidFill>
                </a:rPr>
                <a:t>-12 dB</a:t>
              </a:r>
              <a:endParaRPr lang="fr-FR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4289367" y="3192087"/>
              <a:ext cx="0" cy="5569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726871" y="3805441"/>
              <a:ext cx="1249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Beam Lx or Ly [mm]</a:t>
              </a:r>
              <a:endParaRPr lang="fr-FR" sz="1400" dirty="0"/>
            </a:p>
          </p:txBody>
        </p:sp>
      </p:grpSp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Output beam area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26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141063" y="2078592"/>
            <a:ext cx="343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FRM1200"/>
              </a:rPr>
              <a:t>Scanning along X and Y-axis </a:t>
            </a:r>
            <a:r>
              <a:rPr lang="en-US" dirty="0" smtClean="0">
                <a:latin typeface="SFRM1200"/>
                <a:sym typeface="Wingdings" panose="05000000000000000000" pitchFamily="2" charset="2"/>
              </a:rPr>
              <a:t>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41" y="1707028"/>
            <a:ext cx="4114055" cy="8284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66" y="2990909"/>
            <a:ext cx="5118209" cy="7958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813" y="4861220"/>
            <a:ext cx="2279759" cy="6217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660" y="4819883"/>
            <a:ext cx="3537340" cy="727630"/>
          </a:xfrm>
          <a:prstGeom prst="rect">
            <a:avLst/>
          </a:prstGeom>
        </p:spPr>
      </p:pic>
      <p:sp>
        <p:nvSpPr>
          <p:cNvPr id="23" name="Flèche droite 22"/>
          <p:cNvSpPr/>
          <p:nvPr/>
        </p:nvSpPr>
        <p:spPr>
          <a:xfrm>
            <a:off x="4496934" y="5071188"/>
            <a:ext cx="977653" cy="2011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7723485" y="5119442"/>
            <a:ext cx="781907" cy="2135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4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9" y="2012959"/>
            <a:ext cx="5011807" cy="461086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Acoustic working frequency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27</a:t>
            </a:fld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5421836" y="2380666"/>
            <a:ext cx="6220214" cy="2764086"/>
            <a:chOff x="1793256" y="2460567"/>
            <a:chExt cx="6220214" cy="2764086"/>
          </a:xfrm>
        </p:grpSpPr>
        <p:pic>
          <p:nvPicPr>
            <p:cNvPr id="7" name="Picture 2" descr="Images des mathématiqu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806" y="2460567"/>
              <a:ext cx="4355869" cy="2610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necteur droit avec flèche 7"/>
            <p:cNvCxnSpPr/>
            <p:nvPr/>
          </p:nvCxnSpPr>
          <p:spPr>
            <a:xfrm flipH="1" flipV="1">
              <a:off x="2094804" y="3100647"/>
              <a:ext cx="5" cy="1729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>
              <a:off x="2094808" y="4829695"/>
              <a:ext cx="4355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1793256" y="2734727"/>
              <a:ext cx="723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Y(dB)</a:t>
              </a:r>
              <a:endParaRPr lang="fr-FR" sz="16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08866" y="4645029"/>
              <a:ext cx="1504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frequency</a:t>
              </a:r>
              <a:r>
                <a:rPr lang="fr-FR" sz="1600" dirty="0" smtClean="0"/>
                <a:t> (Hz)</a:t>
              </a:r>
              <a:endParaRPr lang="fr-FR" sz="1600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3732415" y="3749039"/>
              <a:ext cx="1113905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272740" y="3327999"/>
              <a:ext cx="587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rgbClr val="FF0000"/>
                  </a:solidFill>
                </a:rPr>
                <a:t>-6 </a:t>
              </a:r>
              <a:r>
                <a:rPr lang="fr-FR" sz="1200" dirty="0" smtClean="0">
                  <a:solidFill>
                    <a:srgbClr val="FF0000"/>
                  </a:solidFill>
                </a:rPr>
                <a:t>dB</a:t>
              </a:r>
              <a:endParaRPr lang="fr-FR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>
              <a:off x="4289367" y="3192087"/>
              <a:ext cx="0" cy="55695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448972" y="4916876"/>
              <a:ext cx="558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/>
                <a:t>f1</a:t>
              </a:r>
              <a:endParaRPr lang="fr-FR" sz="1400" dirty="0"/>
            </a:p>
          </p:txBody>
        </p:sp>
      </p:grpSp>
      <p:cxnSp>
        <p:nvCxnSpPr>
          <p:cNvPr id="4" name="Connecteur droit 3"/>
          <p:cNvCxnSpPr/>
          <p:nvPr/>
        </p:nvCxnSpPr>
        <p:spPr>
          <a:xfrm>
            <a:off x="7360995" y="3645630"/>
            <a:ext cx="0" cy="1104164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8497174" y="3669138"/>
            <a:ext cx="0" cy="1104164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217972" y="4810742"/>
            <a:ext cx="55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f2</a:t>
            </a:r>
            <a:endParaRPr lang="fr-FR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7077552" y="5305980"/>
                <a:ext cx="1533525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𝑎𝑤</m:t>
                          </m:r>
                        </m:sub>
                      </m:sSub>
                      <m:r>
                        <a:rPr lang="fr-F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sz="1400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52" y="5305980"/>
                <a:ext cx="1533525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9100" y="800242"/>
            <a:ext cx="9086850" cy="6951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+mn-lt"/>
                <a:ea typeface="+mn-ea"/>
                <a:cs typeface="+mn-cs"/>
              </a:rPr>
              <a:t>Comparison with commercial solutions</a:t>
            </a:r>
            <a:endParaRPr lang="en-US" sz="3600" dirty="0">
              <a:latin typeface="+mn-lt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2777"/>
              </p:ext>
            </p:extLst>
          </p:nvPr>
        </p:nvGraphicFramePr>
        <p:xfrm>
          <a:off x="609600" y="1659468"/>
          <a:ext cx="10972800" cy="412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8898">
                  <a:extLst>
                    <a:ext uri="{9D8B030D-6E8A-4147-A177-3AD203B41FA5}">
                      <a16:colId xmlns:a16="http://schemas.microsoft.com/office/drawing/2014/main" val="1461738705"/>
                    </a:ext>
                  </a:extLst>
                </a:gridCol>
                <a:gridCol w="3702223">
                  <a:extLst>
                    <a:ext uri="{9D8B030D-6E8A-4147-A177-3AD203B41FA5}">
                      <a16:colId xmlns:a16="http://schemas.microsoft.com/office/drawing/2014/main" val="3824211483"/>
                    </a:ext>
                  </a:extLst>
                </a:gridCol>
                <a:gridCol w="3921679">
                  <a:extLst>
                    <a:ext uri="{9D8B030D-6E8A-4147-A177-3AD203B41FA5}">
                      <a16:colId xmlns:a16="http://schemas.microsoft.com/office/drawing/2014/main" val="2549571439"/>
                    </a:ext>
                  </a:extLst>
                </a:gridCol>
              </a:tblGrid>
              <a:tr h="3055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 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</a:rPr>
                        <a:t>The </a:t>
                      </a:r>
                      <a:r>
                        <a:rPr lang="en-US" sz="1800" dirty="0">
                          <a:effectLst/>
                        </a:rPr>
                        <a:t>setup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Synthesis of commercial solutions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297478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Architecture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Composed of several parts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One block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3947604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indent="101600" algn="r"/>
                      <a:r>
                        <a:rPr lang="en-US" sz="1800">
                          <a:effectLst/>
                        </a:rPr>
                        <a:t>Price without options (k€)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1800">
                          <a:effectLst/>
                        </a:rPr>
                        <a:t>10 (in 2013)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1800" dirty="0">
                          <a:effectLst/>
                        </a:rPr>
                        <a:t>50 (in average, quotation in </a:t>
                      </a:r>
                      <a:r>
                        <a:rPr lang="en-GB" sz="1800" dirty="0" smtClean="0">
                          <a:effectLst/>
                        </a:rPr>
                        <a:t>2018-2020)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4805283"/>
                  </a:ext>
                </a:extLst>
              </a:tr>
              <a:tr h="738733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Automatic calculation of safety indexes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1800" b="1" dirty="0">
                          <a:effectLst/>
                        </a:rPr>
                        <a:t>ISPTA, MI </a:t>
                      </a:r>
                      <a:r>
                        <a:rPr lang="en-GB" sz="1800" dirty="0">
                          <a:effectLst/>
                        </a:rPr>
                        <a:t>and </a:t>
                      </a:r>
                      <a:r>
                        <a:rPr lang="en-GB" sz="1800" dirty="0" smtClean="0">
                          <a:effectLst/>
                        </a:rPr>
                        <a:t>TI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ISPTA</a:t>
                      </a:r>
                      <a:r>
                        <a:rPr lang="en-GB" sz="1800" dirty="0">
                          <a:effectLst/>
                        </a:rPr>
                        <a:t>, pulse duration, </a:t>
                      </a:r>
                      <a:r>
                        <a:rPr lang="en-GB" sz="1800" b="1" dirty="0">
                          <a:effectLst/>
                        </a:rPr>
                        <a:t>MI</a:t>
                      </a:r>
                      <a:endParaRPr lang="fr-FR" sz="2400" b="1" dirty="0">
                        <a:effectLst/>
                      </a:endParaRPr>
                    </a:p>
                    <a:p>
                      <a:pPr indent="13335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+ others</a:t>
                      </a:r>
                      <a:endParaRPr lang="fr-FR" sz="2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2417706"/>
                  </a:ext>
                </a:extLst>
              </a:tr>
              <a:tr h="632492">
                <a:tc>
                  <a:txBody>
                    <a:bodyPr/>
                    <a:lstStyle/>
                    <a:p>
                      <a:pPr indent="133350" algn="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Regulatory requirements</a:t>
                      </a:r>
                      <a:endParaRPr lang="fr-FR" sz="240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effectLst/>
                        </a:rPr>
                        <a:t>IEC60601-2-37 </a:t>
                      </a:r>
                      <a:r>
                        <a:rPr lang="fr-FR" sz="1800" b="0" dirty="0" smtClean="0">
                          <a:effectLst/>
                        </a:rPr>
                        <a:t>[5],</a:t>
                      </a:r>
                      <a:endParaRPr lang="fr-FR" sz="2400" b="0" dirty="0">
                        <a:effectLst/>
                      </a:endParaRPr>
                    </a:p>
                    <a:p>
                      <a:pPr algn="ctr"/>
                      <a:r>
                        <a:rPr lang="fr-FR" sz="1800" dirty="0" smtClean="0">
                          <a:effectLst/>
                        </a:rPr>
                        <a:t>IEC61102 [6]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fr-FR" sz="1800" b="1" dirty="0" smtClean="0">
                          <a:effectLst/>
                        </a:rPr>
                        <a:t>IEC60601-2-37</a:t>
                      </a:r>
                      <a:r>
                        <a:rPr lang="fr-FR" sz="1800" dirty="0" smtClean="0">
                          <a:effectLst/>
                        </a:rPr>
                        <a:t> </a:t>
                      </a:r>
                      <a:r>
                        <a:rPr lang="fr-FR" sz="1800" dirty="0">
                          <a:effectLst/>
                        </a:rPr>
                        <a:t>+ </a:t>
                      </a:r>
                      <a:r>
                        <a:rPr lang="fr-FR" sz="1800" dirty="0" err="1">
                          <a:effectLst/>
                        </a:rPr>
                        <a:t>others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4225828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Minimum step size in µm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1.25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</a:rPr>
                        <a:t>Between 0.198 and 5.5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0875258"/>
                  </a:ext>
                </a:extLst>
              </a:tr>
              <a:tr h="611131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Dimension of the travel:</a:t>
                      </a:r>
                      <a:endParaRPr lang="fr-FR" sz="3200">
                        <a:effectLst/>
                      </a:endParaRPr>
                    </a:p>
                    <a:p>
                      <a:pPr algn="r"/>
                      <a:r>
                        <a:rPr lang="en-US" sz="1800">
                          <a:effectLst/>
                        </a:rPr>
                        <a:t>X x Y x Z in cm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effectLst/>
                        </a:rPr>
                        <a:t>9.5 x 19.5 x 9.5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34 x 28 x 32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7623704"/>
                  </a:ext>
                </a:extLst>
              </a:tr>
              <a:tr h="305565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Programming language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</a:rPr>
                        <a:t>Labview</a:t>
                      </a:r>
                      <a:r>
                        <a:rPr lang="en-GB" sz="1800" dirty="0">
                          <a:effectLst/>
                        </a:rPr>
                        <a:t> and Matlab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 smtClean="0">
                          <a:effectLst/>
                          <a:latin typeface="+mn-lt"/>
                          <a:cs typeface="+mn-cs"/>
                        </a:rPr>
                        <a:t>Customization</a:t>
                      </a:r>
                      <a:r>
                        <a:rPr lang="fr-FR" sz="1800" baseline="0" dirty="0" smtClean="0">
                          <a:effectLst/>
                          <a:latin typeface="+mn-lt"/>
                          <a:cs typeface="+mn-cs"/>
                        </a:rPr>
                        <a:t> </a:t>
                      </a:r>
                      <a:r>
                        <a:rPr lang="fr-FR" sz="1800" baseline="0" dirty="0" err="1" smtClean="0">
                          <a:effectLst/>
                          <a:latin typeface="+mn-lt"/>
                          <a:cs typeface="+mn-cs"/>
                        </a:rPr>
                        <a:t>possibilities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9721738"/>
                  </a:ext>
                </a:extLst>
              </a:tr>
              <a:tr h="611131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Options</a:t>
                      </a:r>
                      <a:endParaRPr lang="fr-FR" sz="3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>
                          <a:effectLst/>
                        </a:rPr>
                        <a:t>Possible</a:t>
                      </a:r>
                      <a:r>
                        <a:rPr lang="fr-FR" sz="1800" baseline="0" dirty="0" smtClean="0">
                          <a:effectLst/>
                        </a:rPr>
                        <a:t> to </a:t>
                      </a:r>
                      <a:r>
                        <a:rPr lang="fr-FR" sz="1800" baseline="0" dirty="0" err="1" smtClean="0">
                          <a:effectLst/>
                        </a:rPr>
                        <a:t>add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01600" algn="ctr"/>
                      <a:r>
                        <a:rPr lang="en-GB" sz="1800" dirty="0">
                          <a:effectLst/>
                        </a:rPr>
                        <a:t>Temperature Probe, rotational axes, water </a:t>
                      </a:r>
                      <a:r>
                        <a:rPr lang="en-GB" sz="1800" dirty="0" err="1">
                          <a:effectLst/>
                        </a:rPr>
                        <a:t>conditionning</a:t>
                      </a:r>
                      <a:r>
                        <a:rPr lang="en-GB" sz="1800" dirty="0">
                          <a:effectLst/>
                        </a:rPr>
                        <a:t> system</a:t>
                      </a:r>
                      <a:endParaRPr lang="fr-FR" sz="3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1317975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60158" y="6051155"/>
            <a:ext cx="12071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[5] ‘IEC </a:t>
            </a:r>
            <a:r>
              <a:rPr lang="en-US" sz="1000" i="1" dirty="0"/>
              <a:t>60601-2-37:2004 Medical electrical equipment – Part 2-37: Particular requirements for the safety of ultrasonic medical diagnostic and monitoring equipment’. International </a:t>
            </a:r>
            <a:r>
              <a:rPr lang="en-US" sz="1000" i="1" dirty="0" err="1"/>
              <a:t>Electrotechnical</a:t>
            </a:r>
            <a:r>
              <a:rPr lang="en-US" sz="1000" i="1" dirty="0"/>
              <a:t> Commission Edition 1:2001, </a:t>
            </a:r>
            <a:endParaRPr lang="en-US" sz="1000" i="1" dirty="0" smtClean="0"/>
          </a:p>
          <a:p>
            <a:r>
              <a:rPr lang="en-US" sz="1000" i="1" dirty="0" smtClean="0"/>
              <a:t>[6] </a:t>
            </a:r>
            <a:r>
              <a:rPr lang="en-US" sz="1000" i="1" dirty="0"/>
              <a:t>I. E. Commission, ‘Measurement and characterization of ultrasonic fields using hydrophones in the frequency range 0.5 MHz to 15 MHz’. IEC, 1991</a:t>
            </a:r>
            <a:endParaRPr lang="fr-FR" sz="1000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13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60"/>
    </mc:Choice>
    <mc:Fallback xmlns="">
      <p:transition spd="slow" advTm="7916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29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202781" y="1385021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SFBX1440"/>
              </a:rPr>
              <a:t>Plane </a:t>
            </a:r>
            <a:r>
              <a:rPr lang="fr-FR" dirty="0" err="1">
                <a:latin typeface="SFBX1440"/>
              </a:rPr>
              <a:t>wave</a:t>
            </a:r>
            <a:r>
              <a:rPr lang="fr-FR" dirty="0">
                <a:latin typeface="SFBX1440"/>
              </a:rPr>
              <a:t> </a:t>
            </a:r>
            <a:r>
              <a:rPr lang="fr-FR" dirty="0" smtClean="0">
                <a:latin typeface="SFBX1440"/>
              </a:rPr>
              <a:t>case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39" y="2298397"/>
            <a:ext cx="4259388" cy="36288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27" y="2172996"/>
            <a:ext cx="1121337" cy="3754288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 flipV="1">
            <a:off x="1829419" y="3820704"/>
            <a:ext cx="3671171" cy="8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870982" y="4837400"/>
            <a:ext cx="3604668" cy="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870982" y="5854549"/>
            <a:ext cx="362960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20523" y="3636037"/>
            <a:ext cx="100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1 </a:t>
            </a:r>
          </a:p>
          <a:p>
            <a:r>
              <a:rPr lang="en-US" dirty="0" smtClean="0"/>
              <a:t>(1 mm)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820523" y="4644647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837149" y="5640613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3</a:t>
            </a:r>
            <a:endParaRPr lang="en-US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2965384" y="3829016"/>
            <a:ext cx="272562" cy="2025533"/>
          </a:xfrm>
          <a:prstGeom prst="line">
            <a:avLst/>
          </a:prstGeom>
          <a:ln w="47625">
            <a:solidFill>
              <a:schemeClr val="dk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750318" y="5365789"/>
            <a:ext cx="21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Beam axis equation</a:t>
            </a:r>
            <a:endParaRPr lang="en-US" b="1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>
            <a:off x="3342335" y="5558768"/>
            <a:ext cx="422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81993" y="6111951"/>
                <a:ext cx="2565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/>
                  <a:t>y = 7.67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−04</m:t>
                        </m:r>
                      </m:sup>
                    </m:sSup>
                  </m:oMath>
                </a14:m>
                <a:r>
                  <a:rPr lang="fr-FR" dirty="0" smtClean="0"/>
                  <a:t>x + 20.40</a:t>
                </a:r>
                <a:endParaRPr lang="fr-F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93" y="6111951"/>
                <a:ext cx="2565061" cy="369332"/>
              </a:xfrm>
              <a:prstGeom prst="rect">
                <a:avLst/>
              </a:prstGeom>
              <a:blipFill>
                <a:blip r:embed="rId4"/>
                <a:stretch>
                  <a:fillRect l="-1900" t="-10000" r="-1188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03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84041" y="2134713"/>
            <a:ext cx="10237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imaging technique </a:t>
            </a:r>
            <a:r>
              <a:rPr lang="en-US" dirty="0" smtClean="0"/>
              <a:t>using ultrasound commonly used </a:t>
            </a:r>
            <a:r>
              <a:rPr lang="en-US" dirty="0"/>
              <a:t>in human and veterinary medicine </a:t>
            </a:r>
            <a:r>
              <a:rPr lang="en-US" dirty="0" smtClean="0"/>
              <a:t>but </a:t>
            </a:r>
            <a:r>
              <a:rPr lang="en-US" dirty="0"/>
              <a:t>also in industry and </a:t>
            </a:r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784041" y="2938117"/>
            <a:ext cx="10237690" cy="160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Ultrasound </a:t>
            </a:r>
            <a:r>
              <a:rPr lang="en-GB" sz="1800" dirty="0"/>
              <a:t>medical </a:t>
            </a:r>
            <a:r>
              <a:rPr lang="en-GB" sz="1800" dirty="0" smtClean="0"/>
              <a:t>imaging: affordable </a:t>
            </a:r>
            <a:r>
              <a:rPr lang="en-GB" sz="1800" dirty="0"/>
              <a:t>– r</a:t>
            </a:r>
            <a:r>
              <a:rPr lang="en-GB" sz="1800" dirty="0" smtClean="0"/>
              <a:t>eal-time/fast </a:t>
            </a:r>
            <a:r>
              <a:rPr lang="en-GB" sz="1800" dirty="0"/>
              <a:t>imaging – </a:t>
            </a:r>
            <a:r>
              <a:rPr lang="en-GB" sz="1800" dirty="0" smtClean="0"/>
              <a:t>spatial resolution </a:t>
            </a:r>
            <a:r>
              <a:rPr lang="en-GB" sz="1800" dirty="0"/>
              <a:t>– </a:t>
            </a:r>
            <a:r>
              <a:rPr lang="en-GB" sz="1800" b="1" u="sng" dirty="0"/>
              <a:t>s</a:t>
            </a:r>
            <a:r>
              <a:rPr lang="en-GB" sz="1800" b="1" u="sng" dirty="0" smtClean="0"/>
              <a:t>afety </a:t>
            </a:r>
            <a:endParaRPr lang="en-GB" sz="1800" b="1" u="sng" dirty="0"/>
          </a:p>
          <a:p>
            <a:r>
              <a:rPr lang="en-GB" sz="1800" dirty="0" smtClean="0"/>
              <a:t>Open </a:t>
            </a:r>
            <a:r>
              <a:rPr lang="en-GB" sz="1800" dirty="0"/>
              <a:t>platforms </a:t>
            </a:r>
            <a:r>
              <a:rPr lang="en-GB" sz="1800" dirty="0" smtClean="0"/>
              <a:t>available </a:t>
            </a:r>
            <a:r>
              <a:rPr lang="en-GB" sz="1800" dirty="0"/>
              <a:t>to </a:t>
            </a:r>
            <a:r>
              <a:rPr lang="en-GB" sz="1800" dirty="0" smtClean="0"/>
              <a:t>research </a:t>
            </a:r>
          </a:p>
          <a:p>
            <a:r>
              <a:rPr lang="en-GB" sz="1800" dirty="0" smtClean="0"/>
              <a:t>Development of new imaging </a:t>
            </a:r>
            <a:r>
              <a:rPr lang="en-GB" sz="1800" dirty="0"/>
              <a:t>techniques </a:t>
            </a:r>
            <a:r>
              <a:rPr lang="en-GB" sz="1800" dirty="0" smtClean="0"/>
              <a:t>(unfocused, ultrafast, 3D, …)</a:t>
            </a:r>
          </a:p>
          <a:p>
            <a:pPr marL="0" indent="0" algn="ctr">
              <a:buNone/>
            </a:pPr>
            <a:r>
              <a:rPr lang="fr-FR" sz="1800" b="1" dirty="0" smtClean="0"/>
              <a:t>In </a:t>
            </a:r>
            <a:r>
              <a:rPr lang="fr-FR" sz="1800" b="1" dirty="0"/>
              <a:t>vivo acquisition ?</a:t>
            </a:r>
          </a:p>
          <a:p>
            <a:endParaRPr lang="fr-F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DB6DF3-3DA0-4CF5-A73F-0EC36E696B9B}"/>
              </a:ext>
            </a:extLst>
          </p:cNvPr>
          <p:cNvSpPr/>
          <p:nvPr/>
        </p:nvSpPr>
        <p:spPr>
          <a:xfrm>
            <a:off x="1734184" y="5065259"/>
            <a:ext cx="8343900" cy="8065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/>
              <a:t>Prove that the whole acquisition platform (ultrasound scanner, probes and imaging sequences) is safe and </a:t>
            </a:r>
            <a:r>
              <a:rPr lang="en-GB" sz="1800" dirty="0" smtClean="0"/>
              <a:t>OK </a:t>
            </a:r>
            <a:r>
              <a:rPr lang="en-GB" sz="1800" dirty="0"/>
              <a:t>with safety </a:t>
            </a:r>
            <a:r>
              <a:rPr lang="en-GB" sz="1800" dirty="0" smtClean="0"/>
              <a:t>standards</a:t>
            </a:r>
            <a:endParaRPr lang="en-GB" dirty="0"/>
          </a:p>
        </p:txBody>
      </p:sp>
      <p:sp>
        <p:nvSpPr>
          <p:cNvPr id="9" name="Arrow: Down 4">
            <a:extLst>
              <a:ext uri="{FF2B5EF4-FFF2-40B4-BE49-F238E27FC236}">
                <a16:creationId xmlns:a16="http://schemas.microsoft.com/office/drawing/2014/main" id="{3AF0D191-32A1-4A5C-B457-7AD7DBC3A26A}"/>
              </a:ext>
            </a:extLst>
          </p:cNvPr>
          <p:cNvSpPr/>
          <p:nvPr/>
        </p:nvSpPr>
        <p:spPr>
          <a:xfrm>
            <a:off x="5674286" y="4329533"/>
            <a:ext cx="457200" cy="80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84041" y="6008486"/>
            <a:ext cx="10237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Aim of this project: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Creating and writing a new tool in MatLab in order to calculate the safety indices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1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  <p:bldP spid="8" grpId="0" animBg="1"/>
      <p:bldP spid="9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30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005636" y="1393346"/>
            <a:ext cx="1959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Focused</a:t>
            </a:r>
            <a:r>
              <a:rPr lang="fr-FR" dirty="0"/>
              <a:t> </a:t>
            </a: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smtClean="0"/>
              <a:t>case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91" y="2203608"/>
            <a:ext cx="4782040" cy="394596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56" y="2039677"/>
            <a:ext cx="1441194" cy="422792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776" y="3890158"/>
            <a:ext cx="1276350" cy="2545861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V="1">
            <a:off x="1460332" y="3905234"/>
            <a:ext cx="3671171" cy="83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588303" y="4945318"/>
            <a:ext cx="3604668" cy="2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588303" y="5962467"/>
            <a:ext cx="362960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37844" y="3743955"/>
            <a:ext cx="100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1 </a:t>
            </a:r>
          </a:p>
          <a:p>
            <a:r>
              <a:rPr lang="en-US" dirty="0" smtClean="0"/>
              <a:t>(1 mm)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37844" y="4752565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54470" y="5748531"/>
            <a:ext cx="9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3</a:t>
            </a:r>
            <a:endParaRPr lang="en-US" dirty="0"/>
          </a:p>
        </p:txBody>
      </p:sp>
      <p:cxnSp>
        <p:nvCxnSpPr>
          <p:cNvPr id="16" name="Connecteur droit 15"/>
          <p:cNvCxnSpPr/>
          <p:nvPr/>
        </p:nvCxnSpPr>
        <p:spPr>
          <a:xfrm>
            <a:off x="2424833" y="3928622"/>
            <a:ext cx="413129" cy="2087909"/>
          </a:xfrm>
          <a:prstGeom prst="line">
            <a:avLst/>
          </a:prstGeom>
          <a:ln w="47625">
            <a:solidFill>
              <a:schemeClr val="dk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222742" y="5453121"/>
            <a:ext cx="21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Beam axis equation</a:t>
            </a:r>
            <a:endParaRPr lang="en-US" b="1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2813023" y="5637787"/>
            <a:ext cx="422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8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31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4102352" y="1408327"/>
            <a:ext cx="262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LabView</a:t>
            </a:r>
            <a:endParaRPr lang="fr-FR" dirty="0"/>
          </a:p>
        </p:txBody>
      </p:sp>
      <p:pic>
        <p:nvPicPr>
          <p:cNvPr id="9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15" y="2463798"/>
            <a:ext cx="5334000" cy="4000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31" y="2463798"/>
            <a:ext cx="5334000" cy="40005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729894" y="2136125"/>
            <a:ext cx="137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Labview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063894" y="2136125"/>
            <a:ext cx="10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MatLab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080" y="1231615"/>
            <a:ext cx="3418046" cy="71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32</a:t>
            </a:fld>
            <a:endParaRPr lang="fr-FR"/>
          </a:p>
        </p:txBody>
      </p:sp>
      <p:pic>
        <p:nvPicPr>
          <p:cNvPr id="1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37" y="1953624"/>
            <a:ext cx="5844996" cy="435133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11" y="1999891"/>
            <a:ext cx="5768832" cy="42946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65818" y="1389403"/>
            <a:ext cx="262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LabView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145837" y="1307293"/>
            <a:ext cx="2095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LabView</a:t>
            </a:r>
            <a:r>
              <a:rPr lang="fr-FR" dirty="0" smtClean="0">
                <a:solidFill>
                  <a:schemeClr val="accent1"/>
                </a:solidFill>
              </a:rPr>
              <a:t>: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signal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MatLab: </a:t>
            </a:r>
            <a:r>
              <a:rPr lang="fr-FR" dirty="0" err="1" smtClean="0">
                <a:solidFill>
                  <a:srgbClr val="FF0000"/>
                </a:solidFill>
              </a:rPr>
              <a:t>red</a:t>
            </a:r>
            <a:r>
              <a:rPr lang="fr-FR" dirty="0" smtClean="0">
                <a:solidFill>
                  <a:srgbClr val="FF0000"/>
                </a:solidFill>
              </a:rPr>
              <a:t> signal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7991475" y="3048000"/>
            <a:ext cx="1600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145837" y="2706935"/>
                <a:ext cx="14152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dirty="0" smtClean="0"/>
                  <a:t>∆t ≈ 2.4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837" y="2706935"/>
                <a:ext cx="1415259" cy="307777"/>
              </a:xfrm>
              <a:prstGeom prst="rect">
                <a:avLst/>
              </a:prstGeom>
              <a:blipFill>
                <a:blip r:embed="rId4"/>
                <a:stretch>
                  <a:fillRect l="-1293" t="-1961" b="-215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6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Results &amp; analysis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33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365818" y="1389403"/>
            <a:ext cx="262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LabView</a:t>
            </a:r>
            <a:endParaRPr lang="fr-FR" dirty="0"/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05476"/>
              </p:ext>
            </p:extLst>
          </p:nvPr>
        </p:nvGraphicFramePr>
        <p:xfrm>
          <a:off x="1388065" y="4240862"/>
          <a:ext cx="882273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912">
                  <a:extLst>
                    <a:ext uri="{9D8B030D-6E8A-4147-A177-3AD203B41FA5}">
                      <a16:colId xmlns:a16="http://schemas.microsoft.com/office/drawing/2014/main" val="1539480059"/>
                    </a:ext>
                  </a:extLst>
                </a:gridCol>
                <a:gridCol w="2940912">
                  <a:extLst>
                    <a:ext uri="{9D8B030D-6E8A-4147-A177-3AD203B41FA5}">
                      <a16:colId xmlns:a16="http://schemas.microsoft.com/office/drawing/2014/main" val="3539847602"/>
                    </a:ext>
                  </a:extLst>
                </a:gridCol>
                <a:gridCol w="2940912">
                  <a:extLst>
                    <a:ext uri="{9D8B030D-6E8A-4147-A177-3AD203B41FA5}">
                      <a16:colId xmlns:a16="http://schemas.microsoft.com/office/drawing/2014/main" val="3396655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ISPTA from the </a:t>
                      </a:r>
                      <a:r>
                        <a:rPr lang="en-US" noProof="0" dirty="0" err="1" smtClean="0"/>
                        <a:t>MatLab</a:t>
                      </a:r>
                      <a:r>
                        <a:rPr lang="en-US" noProof="0" dirty="0" smtClean="0"/>
                        <a:t> signals and calculated with </a:t>
                      </a:r>
                      <a:r>
                        <a:rPr lang="en-US" noProof="0" dirty="0" err="1" smtClean="0"/>
                        <a:t>MatLab</a:t>
                      </a:r>
                      <a:r>
                        <a:rPr lang="en-US" noProof="0" dirty="0" smtClean="0"/>
                        <a:t> (after</a:t>
                      </a:r>
                      <a:r>
                        <a:rPr lang="en-US" baseline="0" noProof="0" dirty="0" smtClean="0"/>
                        <a:t> correction)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IPSTA from </a:t>
                      </a:r>
                      <a:r>
                        <a:rPr lang="en-US" noProof="0" dirty="0" err="1" smtClean="0"/>
                        <a:t>LabView</a:t>
                      </a:r>
                      <a:r>
                        <a:rPr lang="en-US" noProof="0" dirty="0" smtClean="0"/>
                        <a:t> signals and calculated with </a:t>
                      </a:r>
                      <a:r>
                        <a:rPr lang="en-US" noProof="0" dirty="0" err="1" smtClean="0"/>
                        <a:t>LabView</a:t>
                      </a:r>
                      <a:endParaRPr lang="en-US" noProof="0" dirty="0" smtClean="0"/>
                    </a:p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45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ISPTA </a:t>
                      </a:r>
                      <a:r>
                        <a:rPr lang="en-US" sz="1800" dirty="0" smtClean="0">
                          <a:effectLst/>
                        </a:rPr>
                        <a:t>(</a:t>
                      </a:r>
                      <a:r>
                        <a:rPr lang="en-US" sz="1800" dirty="0" err="1" smtClean="0">
                          <a:effectLst/>
                        </a:rPr>
                        <a:t>mW</a:t>
                      </a:r>
                      <a:r>
                        <a:rPr lang="en-US" sz="1800" dirty="0" smtClean="0">
                          <a:effectLst/>
                        </a:rPr>
                        <a:t>/cm²)</a:t>
                      </a:r>
                      <a:endParaRPr lang="fr-FR" sz="3200" dirty="0" smtClean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10,5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45</a:t>
                      </a:r>
                    </a:p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871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11065"/>
              </p:ext>
            </p:extLst>
          </p:nvPr>
        </p:nvGraphicFramePr>
        <p:xfrm>
          <a:off x="1388065" y="2412062"/>
          <a:ext cx="882273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912">
                  <a:extLst>
                    <a:ext uri="{9D8B030D-6E8A-4147-A177-3AD203B41FA5}">
                      <a16:colId xmlns:a16="http://schemas.microsoft.com/office/drawing/2014/main" val="1539480059"/>
                    </a:ext>
                  </a:extLst>
                </a:gridCol>
                <a:gridCol w="2940912">
                  <a:extLst>
                    <a:ext uri="{9D8B030D-6E8A-4147-A177-3AD203B41FA5}">
                      <a16:colId xmlns:a16="http://schemas.microsoft.com/office/drawing/2014/main" val="3539847602"/>
                    </a:ext>
                  </a:extLst>
                </a:gridCol>
                <a:gridCol w="2940912">
                  <a:extLst>
                    <a:ext uri="{9D8B030D-6E8A-4147-A177-3AD203B41FA5}">
                      <a16:colId xmlns:a16="http://schemas.microsoft.com/office/drawing/2014/main" val="3396655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PPI </a:t>
                      </a:r>
                      <a:r>
                        <a:rPr lang="en-US" noProof="0" dirty="0" smtClean="0"/>
                        <a:t>from the </a:t>
                      </a:r>
                      <a:r>
                        <a:rPr lang="en-US" noProof="0" dirty="0" err="1" smtClean="0"/>
                        <a:t>MatLab</a:t>
                      </a:r>
                      <a:r>
                        <a:rPr lang="en-US" noProof="0" dirty="0" smtClean="0"/>
                        <a:t> signals and calculated with </a:t>
                      </a:r>
                      <a:r>
                        <a:rPr lang="en-US" noProof="0" dirty="0" err="1" smtClean="0"/>
                        <a:t>MatLab</a:t>
                      </a:r>
                      <a:r>
                        <a:rPr lang="en-US" noProof="0" dirty="0" smtClean="0"/>
                        <a:t> (after</a:t>
                      </a:r>
                      <a:r>
                        <a:rPr lang="en-US" baseline="0" noProof="0" dirty="0" smtClean="0"/>
                        <a:t> correction)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PPI </a:t>
                      </a:r>
                      <a:r>
                        <a:rPr lang="en-US" noProof="0" dirty="0" smtClean="0"/>
                        <a:t>from </a:t>
                      </a:r>
                      <a:r>
                        <a:rPr lang="en-US" noProof="0" dirty="0" err="1" smtClean="0"/>
                        <a:t>LabView</a:t>
                      </a:r>
                      <a:r>
                        <a:rPr lang="en-US" noProof="0" dirty="0" smtClean="0"/>
                        <a:t> signals and calculated with </a:t>
                      </a:r>
                      <a:r>
                        <a:rPr lang="en-US" noProof="0" dirty="0" err="1" smtClean="0"/>
                        <a:t>LabView</a:t>
                      </a:r>
                      <a:endParaRPr lang="en-US" noProof="0" dirty="0" smtClean="0"/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450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PPI (Pa².s)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2,6152 e+05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6.1289 e+05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8714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3629544" y="6082371"/>
            <a:ext cx="4526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Not ok again: more investigations are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6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Ultrasound imaging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96" y="4347773"/>
            <a:ext cx="3310304" cy="2003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996" y="2211506"/>
            <a:ext cx="10413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Ultrasound scanning (also known as ultrasonography or sonography or echography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 </a:t>
            </a:r>
            <a:r>
              <a:rPr lang="en-US" dirty="0"/>
              <a:t>and widely </a:t>
            </a:r>
            <a:r>
              <a:rPr lang="en-US" dirty="0" smtClean="0"/>
              <a:t>used technique in order to </a:t>
            </a:r>
            <a:r>
              <a:rPr lang="en-US" dirty="0"/>
              <a:t>determine what is happening inside </a:t>
            </a:r>
            <a:r>
              <a:rPr lang="en-US" dirty="0" smtClean="0"/>
              <a:t>the human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Sonography </a:t>
            </a:r>
            <a:r>
              <a:rPr lang="en-US" dirty="0"/>
              <a:t>is most often associated with pregnancy as it helps to determine various </a:t>
            </a:r>
            <a:r>
              <a:rPr lang="en-US" dirty="0" smtClean="0"/>
              <a:t>parameters </a:t>
            </a:r>
            <a:r>
              <a:rPr lang="fr-FR" dirty="0" smtClean="0"/>
              <a:t>of </a:t>
            </a:r>
            <a:r>
              <a:rPr lang="en-US" dirty="0" smtClean="0"/>
              <a:t>fetal</a:t>
            </a:r>
            <a:r>
              <a:rPr lang="fr-FR" dirty="0" smtClean="0"/>
              <a:t>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09" y="4356772"/>
            <a:ext cx="2387340" cy="1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Ultrasound imaging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68" y="2611395"/>
            <a:ext cx="4015187" cy="266872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537" y="3308302"/>
            <a:ext cx="416656" cy="25678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5509" y="5335462"/>
            <a:ext cx="384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Ultrasound transducer operating mode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26" y="3155669"/>
            <a:ext cx="1847515" cy="28301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823" y="3118073"/>
            <a:ext cx="1847515" cy="2830136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544"/>
          <a:stretch>
            <a:fillRect/>
          </a:stretch>
        </p:blipFill>
        <p:spPr bwMode="auto">
          <a:xfrm>
            <a:off x="6168955" y="1735543"/>
            <a:ext cx="373384" cy="30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Connecteur droit avec flèche 14"/>
          <p:cNvCxnSpPr>
            <a:stCxn id="16" idx="1"/>
          </p:cNvCxnSpPr>
          <p:nvPr/>
        </p:nvCxnSpPr>
        <p:spPr>
          <a:xfrm flipH="1">
            <a:off x="6443653" y="2716943"/>
            <a:ext cx="1165910" cy="19979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609563" y="2301444"/>
            <a:ext cx="135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Maximum pressure at the </a:t>
            </a:r>
            <a:r>
              <a:rPr lang="fr-FR" sz="1200" dirty="0" err="1" smtClean="0"/>
              <a:t>depth</a:t>
            </a:r>
            <a:r>
              <a:rPr lang="fr-FR" sz="1200" dirty="0" smtClean="0"/>
              <a:t> of </a:t>
            </a:r>
            <a:r>
              <a:rPr lang="fr-FR" sz="1200" dirty="0" err="1" smtClean="0"/>
              <a:t>focalization</a:t>
            </a:r>
            <a:endParaRPr lang="fr-FR" sz="1200" dirty="0"/>
          </a:p>
        </p:txBody>
      </p:sp>
      <p:cxnSp>
        <p:nvCxnSpPr>
          <p:cNvPr id="18" name="Connecteur droit avec flèche 17"/>
          <p:cNvCxnSpPr>
            <a:stCxn id="19" idx="1"/>
          </p:cNvCxnSpPr>
          <p:nvPr/>
        </p:nvCxnSpPr>
        <p:spPr>
          <a:xfrm flipH="1">
            <a:off x="10307186" y="3035797"/>
            <a:ext cx="774126" cy="8895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1081312" y="2712631"/>
            <a:ext cx="786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More uniform wave</a:t>
            </a:r>
            <a:endParaRPr lang="en-US" sz="12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2585" y="1968591"/>
            <a:ext cx="894600" cy="1134254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544"/>
          <a:stretch>
            <a:fillRect/>
          </a:stretch>
        </p:blipFill>
        <p:spPr bwMode="auto">
          <a:xfrm>
            <a:off x="9673193" y="1651071"/>
            <a:ext cx="373384" cy="30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1155" y="2061168"/>
            <a:ext cx="888070" cy="1111697"/>
          </a:xfrm>
          <a:prstGeom prst="rect">
            <a:avLst/>
          </a:prstGeom>
        </p:spPr>
      </p:pic>
      <p:cxnSp>
        <p:nvCxnSpPr>
          <p:cNvPr id="23" name="Connecteur droit avec flèche 22"/>
          <p:cNvCxnSpPr>
            <a:stCxn id="16" idx="1"/>
          </p:cNvCxnSpPr>
          <p:nvPr/>
        </p:nvCxnSpPr>
        <p:spPr>
          <a:xfrm flipH="1" flipV="1">
            <a:off x="6419850" y="2522450"/>
            <a:ext cx="1189713" cy="1944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9" idx="1"/>
          </p:cNvCxnSpPr>
          <p:nvPr/>
        </p:nvCxnSpPr>
        <p:spPr>
          <a:xfrm flipH="1" flipV="1">
            <a:off x="9912468" y="2658682"/>
            <a:ext cx="1168844" cy="37711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447345" y="6052034"/>
            <a:ext cx="1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Focused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8839384" y="6052034"/>
            <a:ext cx="21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Plane </a:t>
            </a:r>
            <a:r>
              <a:rPr lang="fr-FR" dirty="0" err="1" smtClean="0"/>
              <a:t>wave</a:t>
            </a:r>
            <a:r>
              <a:rPr lang="fr-FR" dirty="0" smtClean="0"/>
              <a:t> </a:t>
            </a:r>
            <a:r>
              <a:rPr lang="fr-FR" dirty="0" err="1" smtClean="0"/>
              <a:t>imaging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0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9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Safety standards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6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920260" y="2366922"/>
            <a:ext cx="10254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 (Mechanical Index)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Acoustic </a:t>
            </a:r>
            <a:r>
              <a:rPr lang="en-US" dirty="0"/>
              <a:t>cavitation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 </a:t>
            </a:r>
            <a:r>
              <a:rPr lang="en-US" dirty="0"/>
              <a:t>(Thermal </a:t>
            </a:r>
            <a:r>
              <a:rPr lang="en-US" dirty="0" smtClean="0"/>
              <a:t>Index)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Thermal effects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ISPTA </a:t>
            </a:r>
            <a:r>
              <a:rPr lang="en-US" dirty="0"/>
              <a:t>(Intensity Spatial Peak Temporal Average) 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Power per meter </a:t>
            </a:r>
            <a:r>
              <a:rPr lang="en-US" dirty="0"/>
              <a:t>emitted by the transducer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60" y="4206155"/>
            <a:ext cx="6453188" cy="16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</a:t>
            </a:r>
            <a:endParaRPr lang="en-US" sz="3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7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85091" y="2613474"/>
            <a:ext cx="104687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cap="all" dirty="0" err="1" smtClean="0"/>
              <a:t>PILoT</a:t>
            </a:r>
            <a:r>
              <a:rPr lang="fr-FR" cap="all" dirty="0"/>
              <a:t>: PLATEFORME D'IMAGERIE MULTIMODALE SUR LYONTECH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Imaging platform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Applications </a:t>
            </a:r>
            <a:r>
              <a:rPr lang="en-US" dirty="0"/>
              <a:t>on Magnetic </a:t>
            </a:r>
            <a:r>
              <a:rPr lang="en-US" dirty="0" smtClean="0"/>
              <a:t>Resonance Imaging </a:t>
            </a:r>
            <a:r>
              <a:rPr lang="en-US" dirty="0"/>
              <a:t>(MRI), Optics and </a:t>
            </a:r>
            <a:r>
              <a:rPr lang="en-US" dirty="0" smtClean="0"/>
              <a:t>Ultrasound Imaging</a:t>
            </a:r>
            <a:endParaRPr lang="fr-FR" dirty="0"/>
          </a:p>
        </p:txBody>
      </p:sp>
      <p:pic>
        <p:nvPicPr>
          <p:cNvPr id="1026" name="Picture 2" descr="https://www.creatis.insa-lyon.fr/site7/sites/www.creatis.insa-lyon.fr/files/styles/img-page/public/_ELR0402_UdL_Retravaillee_DG_width2000_0.jpg?itok=ypvismC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6" y="4559620"/>
            <a:ext cx="2286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creatis.insa-lyon.fr/site7/sites/www.creatis.insa-lyon.fr/files/styles/img-page/public/EchographePortable.png?itok=_MkrKWf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06" y="4550450"/>
            <a:ext cx="2286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reatis.insa-lyon.fr/site7/sites/www.creatis.insa-lyon.fr/files/styles/img-page/public/optique_level_1_width2000_1.jpg?itok=RSowN1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26" y="4550450"/>
            <a:ext cx="2286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creatis.insa-lyon.fr/site7/sites/www.creatis.insa-lyon.fr/files/styles/img-page/public/VueSynthetiqueLdV_0.jpg?itok=bcRxg8d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579" y="4543413"/>
            <a:ext cx="2286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56" y="1029966"/>
            <a:ext cx="2318584" cy="8160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5090" y="2088511"/>
            <a:ext cx="8925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CREATIS (Centre de Recherche en Acquisition et Traitement de l'Image pour la Santé)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24929" y="760103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</a:t>
            </a:r>
            <a:r>
              <a:rPr lang="en-US" sz="3600" dirty="0" err="1"/>
              <a:t>PILoT</a:t>
            </a:r>
            <a:r>
              <a:rPr lang="en-US" sz="3600" dirty="0"/>
              <a:t> platform</a:t>
            </a:r>
          </a:p>
        </p:txBody>
      </p:sp>
      <p:grpSp>
        <p:nvGrpSpPr>
          <p:cNvPr id="42" name="Groupe 41"/>
          <p:cNvGrpSpPr/>
          <p:nvPr/>
        </p:nvGrpSpPr>
        <p:grpSpPr>
          <a:xfrm>
            <a:off x="4076360" y="1180961"/>
            <a:ext cx="2647950" cy="2162175"/>
            <a:chOff x="4772025" y="2347912"/>
            <a:chExt cx="2647950" cy="2162175"/>
          </a:xfrm>
        </p:grpSpPr>
        <p:sp>
          <p:nvSpPr>
            <p:cNvPr id="43" name="Cube 42"/>
            <p:cNvSpPr/>
            <p:nvPr/>
          </p:nvSpPr>
          <p:spPr>
            <a:xfrm>
              <a:off x="5857875" y="3262312"/>
              <a:ext cx="619125" cy="1247775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Z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4772025" y="3081337"/>
              <a:ext cx="2647950" cy="476250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400" b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5133975" y="2347912"/>
              <a:ext cx="2133600" cy="1314450"/>
            </a:xfrm>
            <a:prstGeom prst="cube">
              <a:avLst>
                <a:gd name="adj" fmla="val 68243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fr-FR" sz="18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X</a:t>
              </a:r>
              <a:endParaRPr lang="fr-F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6" name="Connecteur droit 45"/>
          <p:cNvCxnSpPr/>
          <p:nvPr/>
        </p:nvCxnSpPr>
        <p:spPr>
          <a:xfrm>
            <a:off x="7619260" y="5421164"/>
            <a:ext cx="28575" cy="1171575"/>
          </a:xfrm>
          <a:prstGeom prst="line">
            <a:avLst/>
          </a:prstGeom>
          <a:ln w="254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3304435" y="5421164"/>
            <a:ext cx="28575" cy="1171575"/>
          </a:xfrm>
          <a:prstGeom prst="line">
            <a:avLst/>
          </a:prstGeom>
          <a:ln w="254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2809135" y="5525939"/>
            <a:ext cx="5343525" cy="0"/>
          </a:xfrm>
          <a:prstGeom prst="line">
            <a:avLst/>
          </a:prstGeom>
          <a:ln w="254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rganigramme : Processus 50"/>
          <p:cNvSpPr/>
          <p:nvPr/>
        </p:nvSpPr>
        <p:spPr>
          <a:xfrm>
            <a:off x="3013922" y="5061304"/>
            <a:ext cx="4933950" cy="34226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8933839" y="5733459"/>
            <a:ext cx="300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 smtClean="0"/>
              <a:t>An optical board </a:t>
            </a:r>
            <a:r>
              <a:rPr lang="en-GB" dirty="0"/>
              <a:t>of 1000 x 400 x 33 mm, weight : 32 kg</a:t>
            </a:r>
            <a:endParaRPr lang="fr-FR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51" y="4138140"/>
            <a:ext cx="2395182" cy="159579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3115549" y="1826545"/>
            <a:ext cx="400050" cy="321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3115549" y="1502695"/>
            <a:ext cx="46958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7445301" y="1836070"/>
            <a:ext cx="361950" cy="321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312856" y="3434862"/>
            <a:ext cx="230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/>
              <a:t>Three 750 mm profiles mounted in an inverted </a:t>
            </a:r>
            <a:r>
              <a:rPr lang="en-GB" dirty="0" smtClean="0"/>
              <a:t>U-shape and mounting accessories</a:t>
            </a:r>
            <a:endParaRPr lang="fr-FR" dirty="0"/>
          </a:p>
        </p:txBody>
      </p:sp>
      <p:pic>
        <p:nvPicPr>
          <p:cNvPr id="60" name="Image 5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4" y="1914386"/>
            <a:ext cx="2438400" cy="1308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Connecteur droit avec flèche 60"/>
          <p:cNvCxnSpPr>
            <a:endCxn id="44" idx="5"/>
          </p:cNvCxnSpPr>
          <p:nvPr/>
        </p:nvCxnSpPr>
        <p:spPr>
          <a:xfrm flipH="1">
            <a:off x="6724310" y="1826545"/>
            <a:ext cx="1278719" cy="266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8003029" y="1236474"/>
            <a:ext cx="1889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/>
              <a:t>DC motor-driven </a:t>
            </a:r>
            <a:r>
              <a:rPr lang="en-GB" dirty="0" smtClean="0"/>
              <a:t>translation (</a:t>
            </a:r>
            <a:r>
              <a:rPr lang="en-GB" dirty="0" err="1" smtClean="0"/>
              <a:t>Owis</a:t>
            </a:r>
            <a:r>
              <a:rPr lang="en-GB" dirty="0" smtClean="0"/>
              <a:t>, Germany) :</a:t>
            </a:r>
          </a:p>
          <a:p>
            <a:pPr marL="285750" lvl="0" indent="-285750">
              <a:buFontTx/>
              <a:buChar char="-"/>
            </a:pPr>
            <a:r>
              <a:rPr lang="en-GB" dirty="0" smtClean="0"/>
              <a:t>Length X and Z : 95 mm, Y : 195 mm</a:t>
            </a:r>
          </a:p>
          <a:p>
            <a:pPr marL="285750" lvl="0" indent="-285750">
              <a:buFontTx/>
              <a:buChar char="-"/>
            </a:pPr>
            <a:r>
              <a:rPr lang="en-GB" dirty="0" smtClean="0"/>
              <a:t>Accuracy : 1,25 µm</a:t>
            </a:r>
            <a:endParaRPr lang="fr-FR" dirty="0"/>
          </a:p>
        </p:txBody>
      </p:sp>
      <p:pic>
        <p:nvPicPr>
          <p:cNvPr id="63" name="Image 62" descr="C:\Program Files (x86)\Microsoft Office\MEDIA\CAGCAT10\j0205582.wm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440" y="3434862"/>
            <a:ext cx="169989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ZoneTexte 63"/>
          <p:cNvSpPr txBox="1"/>
          <p:nvPr/>
        </p:nvSpPr>
        <p:spPr>
          <a:xfrm>
            <a:off x="5387335" y="4003550"/>
            <a:ext cx="2057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 smtClean="0"/>
              <a:t>Controller 3 axis with software and DLL</a:t>
            </a:r>
            <a:endParaRPr lang="fr-FR" dirty="0"/>
          </a:p>
        </p:txBody>
      </p:sp>
      <p:sp>
        <p:nvSpPr>
          <p:cNvPr id="66" name="Espace réservé du numéro de diapositive 2"/>
          <p:cNvSpPr txBox="1">
            <a:spLocks/>
          </p:cNvSpPr>
          <p:nvPr/>
        </p:nvSpPr>
        <p:spPr>
          <a:xfrm>
            <a:off x="8874098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57A44-4D2E-3546-8A94-A147F5BFDC69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7" name="Picture 8">
            <a:extLst>
              <a:ext uri="{FF2B5EF4-FFF2-40B4-BE49-F238E27FC236}">
                <a16:creationId xmlns:a16="http://schemas.microsoft.com/office/drawing/2014/main" id="{F93FF082-4407-4930-9A26-8B37772F2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263" y="1180875"/>
            <a:ext cx="2006455" cy="2675273"/>
          </a:xfrm>
          <a:prstGeom prst="rect">
            <a:avLst/>
          </a:prstGeom>
        </p:spPr>
      </p:pic>
      <p:cxnSp>
        <p:nvCxnSpPr>
          <p:cNvPr id="52" name="Connecteur droit avec flèche 51"/>
          <p:cNvCxnSpPr/>
          <p:nvPr/>
        </p:nvCxnSpPr>
        <p:spPr>
          <a:xfrm flipH="1">
            <a:off x="7988634" y="5201409"/>
            <a:ext cx="15422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 flipV="1">
            <a:off x="2511821" y="3466991"/>
            <a:ext cx="585198" cy="3891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1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5" grpId="0" animBg="1"/>
      <p:bldP spid="56" grpId="0" animBg="1"/>
      <p:bldP spid="57" grpId="0" animBg="1"/>
      <p:bldP spid="59" grpId="0"/>
      <p:bldP spid="62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2" y="2314575"/>
            <a:ext cx="9520510" cy="371623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4929" y="1174235"/>
            <a:ext cx="92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PILoT</a:t>
            </a:r>
            <a:r>
              <a:rPr lang="en-US" sz="3600" dirty="0"/>
              <a:t> platform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7A44-4D2E-3546-8A94-A147F5BFDC69}" type="slidenum">
              <a:rPr lang="fr-FR" smtClean="0"/>
              <a:t>9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5" y="3924862"/>
            <a:ext cx="1812622" cy="12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8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EATIS 2017V2 template 4_3_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CREATIS 2017V2 template 4_3_0</Template>
  <TotalTime>1601</TotalTime>
  <Words>2165</Words>
  <Application>Microsoft Office PowerPoint</Application>
  <PresentationFormat>Grand écran</PresentationFormat>
  <Paragraphs>378</Paragraphs>
  <Slides>33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44" baseType="lpstr">
      <vt:lpstr>Abadi MT Condensed Light</vt:lpstr>
      <vt:lpstr>MS Mincho</vt:lpstr>
      <vt:lpstr>SFBX1440</vt:lpstr>
      <vt:lpstr>SFRM1200</vt:lpstr>
      <vt:lpstr>Arial</vt:lpstr>
      <vt:lpstr>Calibri</vt:lpstr>
      <vt:lpstr>Cambria Math</vt:lpstr>
      <vt:lpstr>Times New Roman</vt:lpstr>
      <vt:lpstr>Wingdings</vt:lpstr>
      <vt:lpstr>CREATIS 2017V2 template 4_3_0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Comparison with commercial solutions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Magalie</dc:creator>
  <cp:lastModifiedBy>Johan</cp:lastModifiedBy>
  <cp:revision>323</cp:revision>
  <dcterms:created xsi:type="dcterms:W3CDTF">2016-04-11T08:38:53Z</dcterms:created>
  <dcterms:modified xsi:type="dcterms:W3CDTF">2022-04-26T14:37:21Z</dcterms:modified>
</cp:coreProperties>
</file>